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tiff" ContentType="image/tiff"/>
  <Default Extension="emf" ContentType="image/x-emf"/>
  <Default Extension="jpg" ContentType="image/jpeg"/>
  <Default Extension="mp3" ContentType="audi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notesMasterIdLst>
    <p:notesMasterId r:id="rId61"/>
  </p:notesMasterIdLst>
  <p:sldIdLst>
    <p:sldId id="419" r:id="rId2"/>
    <p:sldId id="632" r:id="rId3"/>
    <p:sldId id="633" r:id="rId4"/>
    <p:sldId id="634" r:id="rId5"/>
    <p:sldId id="635" r:id="rId6"/>
    <p:sldId id="636" r:id="rId7"/>
    <p:sldId id="637" r:id="rId8"/>
    <p:sldId id="727" r:id="rId9"/>
    <p:sldId id="557" r:id="rId10"/>
    <p:sldId id="572" r:id="rId11"/>
    <p:sldId id="563" r:id="rId12"/>
    <p:sldId id="565" r:id="rId13"/>
    <p:sldId id="641" r:id="rId14"/>
    <p:sldId id="558" r:id="rId15"/>
    <p:sldId id="569" r:id="rId16"/>
    <p:sldId id="574" r:id="rId17"/>
    <p:sldId id="625" r:id="rId18"/>
    <p:sldId id="575" r:id="rId19"/>
    <p:sldId id="577" r:id="rId20"/>
    <p:sldId id="570" r:id="rId21"/>
    <p:sldId id="571" r:id="rId22"/>
    <p:sldId id="745" r:id="rId23"/>
    <p:sldId id="642" r:id="rId24"/>
    <p:sldId id="578" r:id="rId25"/>
    <p:sldId id="680" r:id="rId26"/>
    <p:sldId id="681" r:id="rId27"/>
    <p:sldId id="682" r:id="rId28"/>
    <p:sldId id="684" r:id="rId29"/>
    <p:sldId id="706" r:id="rId30"/>
    <p:sldId id="685" r:id="rId31"/>
    <p:sldId id="728" r:id="rId32"/>
    <p:sldId id="729" r:id="rId33"/>
    <p:sldId id="734" r:id="rId34"/>
    <p:sldId id="735" r:id="rId35"/>
    <p:sldId id="730" r:id="rId36"/>
    <p:sldId id="731" r:id="rId37"/>
    <p:sldId id="732" r:id="rId38"/>
    <p:sldId id="736" r:id="rId39"/>
    <p:sldId id="738" r:id="rId40"/>
    <p:sldId id="737" r:id="rId41"/>
    <p:sldId id="733" r:id="rId42"/>
    <p:sldId id="739" r:id="rId43"/>
    <p:sldId id="703" r:id="rId44"/>
    <p:sldId id="704" r:id="rId45"/>
    <p:sldId id="746" r:id="rId46"/>
    <p:sldId id="690" r:id="rId47"/>
    <p:sldId id="691" r:id="rId48"/>
    <p:sldId id="740" r:id="rId49"/>
    <p:sldId id="741" r:id="rId50"/>
    <p:sldId id="742" r:id="rId51"/>
    <p:sldId id="743" r:id="rId52"/>
    <p:sldId id="747" r:id="rId53"/>
    <p:sldId id="744" r:id="rId54"/>
    <p:sldId id="724" r:id="rId55"/>
    <p:sldId id="719" r:id="rId56"/>
    <p:sldId id="720" r:id="rId57"/>
    <p:sldId id="721" r:id="rId58"/>
    <p:sldId id="723" r:id="rId59"/>
    <p:sldId id="722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160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678D0-1BE4-7A4F-8CC4-DD34C08A7357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BE8EF-4785-1043-8E42-C5A08D80E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04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E9CA8-29D3-D944-846B-7D0DF67C51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E32364-9052-5947-8B4A-38B414A517FC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 descr="crown_2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2" y="0"/>
            <a:ext cx="1133541" cy="9510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32364-9052-5947-8B4A-38B414A51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32364-9052-5947-8B4A-38B414A51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32364-9052-5947-8B4A-38B414A517F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da-DK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E32364-9052-5947-8B4A-38B414A517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32364-9052-5947-8B4A-38B414A51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32364-9052-5947-8B4A-38B414A51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32364-9052-5947-8B4A-38B414A51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32364-9052-5947-8B4A-38B414A517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32364-9052-5947-8B4A-38B414A517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E32364-9052-5947-8B4A-38B414A517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da-DK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5E5D78E-8288-4848-A040-104400C26139}" type="datetimeFigureOut">
              <a:rPr lang="en-US" smtClean="0"/>
              <a:t>11/05/15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77E32364-9052-5947-8B4A-38B414A517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rown_2.gi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82" y="0"/>
            <a:ext cx="1133541" cy="9510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www.digitalmusicnews.com/permalink/2014/03/07/spotify100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toronto.edu/~hinton/MatlabForSciencePaper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5" Type="http://schemas.openxmlformats.org/officeDocument/2006/relationships/image" Target="../media/image29.emf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28.xml.rels><?xml version="1.0" encoding="UTF-8" standalone="yes"?>
<Relationships xmlns="http://schemas.openxmlformats.org/package/2006/relationships"><Relationship Id="rId11" Type="http://schemas.microsoft.com/office/2007/relationships/media" Target="../media/media1.wav"/><Relationship Id="rId12" Type="http://schemas.openxmlformats.org/officeDocument/2006/relationships/audio" Target="../media/media1.wav"/><Relationship Id="rId13" Type="http://schemas.microsoft.com/office/2007/relationships/media" Target="../media/media8.wav"/><Relationship Id="rId14" Type="http://schemas.openxmlformats.org/officeDocument/2006/relationships/audio" Target="../media/media8.wav"/><Relationship Id="rId15" Type="http://schemas.openxmlformats.org/officeDocument/2006/relationships/slideLayout" Target="../slideLayouts/slideLayout2.xml"/><Relationship Id="rId16" Type="http://schemas.openxmlformats.org/officeDocument/2006/relationships/image" Target="../media/image30.png"/><Relationship Id="rId17" Type="http://schemas.openxmlformats.org/officeDocument/2006/relationships/image" Target="../media/image28.png"/><Relationship Id="rId1" Type="http://schemas.microsoft.com/office/2007/relationships/media" Target="../media/media3.wav"/><Relationship Id="rId2" Type="http://schemas.openxmlformats.org/officeDocument/2006/relationships/audio" Target="../media/media3.wav"/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microsoft.com/office/2007/relationships/media" Target="../media/media5.wav"/><Relationship Id="rId6" Type="http://schemas.openxmlformats.org/officeDocument/2006/relationships/audio" Target="../media/media5.wav"/><Relationship Id="rId7" Type="http://schemas.microsoft.com/office/2007/relationships/media" Target="../media/media6.wav"/><Relationship Id="rId8" Type="http://schemas.openxmlformats.org/officeDocument/2006/relationships/audio" Target="../media/media6.wav"/><Relationship Id="rId9" Type="http://schemas.microsoft.com/office/2007/relationships/media" Target="../media/media7.wav"/><Relationship Id="rId10" Type="http://schemas.openxmlformats.org/officeDocument/2006/relationships/audio" Target="../media/media7.wav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emf"/><Relationship Id="rId12" Type="http://schemas.openxmlformats.org/officeDocument/2006/relationships/image" Target="../media/image33.emf"/><Relationship Id="rId13" Type="http://schemas.openxmlformats.org/officeDocument/2006/relationships/image" Target="../media/image34.emf"/><Relationship Id="rId14" Type="http://schemas.openxmlformats.org/officeDocument/2006/relationships/image" Target="../media/image28.png"/><Relationship Id="rId1" Type="http://schemas.microsoft.com/office/2007/relationships/media" Target="../media/media3.wav"/><Relationship Id="rId2" Type="http://schemas.openxmlformats.org/officeDocument/2006/relationships/audio" Target="../media/media3.wav"/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microsoft.com/office/2007/relationships/media" Target="../media/media6.wav"/><Relationship Id="rId6" Type="http://schemas.openxmlformats.org/officeDocument/2006/relationships/audio" Target="../media/media6.wav"/><Relationship Id="rId7" Type="http://schemas.microsoft.com/office/2007/relationships/media" Target="../media/media1.wav"/><Relationship Id="rId8" Type="http://schemas.openxmlformats.org/officeDocument/2006/relationships/audio" Target="../media/media1.wav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4" Type="http://schemas.openxmlformats.org/officeDocument/2006/relationships/audio" Target="../media/media10.mp3"/><Relationship Id="rId5" Type="http://schemas.microsoft.com/office/2007/relationships/media" Target="../media/media11.mp3"/><Relationship Id="rId6" Type="http://schemas.openxmlformats.org/officeDocument/2006/relationships/audio" Target="../media/media11.mp3"/><Relationship Id="rId7" Type="http://schemas.microsoft.com/office/2007/relationships/media" Target="../media/media12.mp3"/><Relationship Id="rId8" Type="http://schemas.openxmlformats.org/officeDocument/2006/relationships/audio" Target="../media/media12.mp3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1" Type="http://schemas.microsoft.com/office/2007/relationships/media" Target="../media/media9.mp3"/><Relationship Id="rId2" Type="http://schemas.openxmlformats.org/officeDocument/2006/relationships/audio" Target="../media/media9.mp3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4" Type="http://schemas.openxmlformats.org/officeDocument/2006/relationships/audio" Target="../media/media10.mp3"/><Relationship Id="rId5" Type="http://schemas.microsoft.com/office/2007/relationships/media" Target="../media/media11.mp3"/><Relationship Id="rId6" Type="http://schemas.openxmlformats.org/officeDocument/2006/relationships/audio" Target="../media/media11.mp3"/><Relationship Id="rId7" Type="http://schemas.microsoft.com/office/2007/relationships/media" Target="../media/media12.mp3"/><Relationship Id="rId8" Type="http://schemas.openxmlformats.org/officeDocument/2006/relationships/audio" Target="../media/media12.mp3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1" Type="http://schemas.microsoft.com/office/2007/relationships/media" Target="../media/media9.mp3"/><Relationship Id="rId2" Type="http://schemas.openxmlformats.org/officeDocument/2006/relationships/audio" Target="../media/media9.mp3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10.mp3"/><Relationship Id="rId4" Type="http://schemas.openxmlformats.org/officeDocument/2006/relationships/audio" Target="../media/media10.mp3"/><Relationship Id="rId5" Type="http://schemas.microsoft.com/office/2007/relationships/media" Target="../media/media11.mp3"/><Relationship Id="rId6" Type="http://schemas.openxmlformats.org/officeDocument/2006/relationships/audio" Target="../media/media11.mp3"/><Relationship Id="rId7" Type="http://schemas.microsoft.com/office/2007/relationships/media" Target="../media/media12.mp3"/><Relationship Id="rId8" Type="http://schemas.openxmlformats.org/officeDocument/2006/relationships/audio" Target="../media/media12.mp3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1" Type="http://schemas.microsoft.com/office/2007/relationships/media" Target="../media/media9.mp3"/><Relationship Id="rId2" Type="http://schemas.openxmlformats.org/officeDocument/2006/relationships/audio" Target="../media/media9.mp3"/></Relationships>
</file>

<file path=ppt/slides/_rels/slide38.xml.rels><?xml version="1.0" encoding="UTF-8" standalone="yes"?>
<Relationships xmlns="http://schemas.openxmlformats.org/package/2006/relationships"><Relationship Id="rId9" Type="http://schemas.microsoft.com/office/2007/relationships/media" Target="../media/media17.wav"/><Relationship Id="rId20" Type="http://schemas.openxmlformats.org/officeDocument/2006/relationships/image" Target="../media/image37.emf"/><Relationship Id="rId21" Type="http://schemas.openxmlformats.org/officeDocument/2006/relationships/image" Target="../media/image28.png"/><Relationship Id="rId10" Type="http://schemas.openxmlformats.org/officeDocument/2006/relationships/audio" Target="../media/media17.wav"/><Relationship Id="rId11" Type="http://schemas.microsoft.com/office/2007/relationships/media" Target="../media/media18.wav"/><Relationship Id="rId12" Type="http://schemas.openxmlformats.org/officeDocument/2006/relationships/audio" Target="../media/media18.wav"/><Relationship Id="rId13" Type="http://schemas.microsoft.com/office/2007/relationships/media" Target="../media/media19.wav"/><Relationship Id="rId14" Type="http://schemas.openxmlformats.org/officeDocument/2006/relationships/audio" Target="../media/media19.wav"/><Relationship Id="rId15" Type="http://schemas.microsoft.com/office/2007/relationships/media" Target="../media/media20.wav"/><Relationship Id="rId16" Type="http://schemas.openxmlformats.org/officeDocument/2006/relationships/audio" Target="../media/media20.wav"/><Relationship Id="rId17" Type="http://schemas.microsoft.com/office/2007/relationships/media" Target="../media/media21.wav"/><Relationship Id="rId18" Type="http://schemas.openxmlformats.org/officeDocument/2006/relationships/audio" Target="../media/media21.wav"/><Relationship Id="rId19" Type="http://schemas.openxmlformats.org/officeDocument/2006/relationships/slideLayout" Target="../slideLayouts/slideLayout2.xml"/><Relationship Id="rId1" Type="http://schemas.microsoft.com/office/2007/relationships/media" Target="../media/media13.wav"/><Relationship Id="rId2" Type="http://schemas.openxmlformats.org/officeDocument/2006/relationships/audio" Target="../media/media13.wav"/><Relationship Id="rId3" Type="http://schemas.microsoft.com/office/2007/relationships/media" Target="../media/media14.wav"/><Relationship Id="rId4" Type="http://schemas.openxmlformats.org/officeDocument/2006/relationships/audio" Target="../media/media14.wav"/><Relationship Id="rId5" Type="http://schemas.microsoft.com/office/2007/relationships/media" Target="../media/media15.wav"/><Relationship Id="rId6" Type="http://schemas.openxmlformats.org/officeDocument/2006/relationships/audio" Target="../media/media15.wav"/><Relationship Id="rId7" Type="http://schemas.microsoft.com/office/2007/relationships/media" Target="../media/media16.wav"/><Relationship Id="rId8" Type="http://schemas.openxmlformats.org/officeDocument/2006/relationships/audio" Target="../media/media16.wav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9" Type="http://schemas.microsoft.com/office/2007/relationships/media" Target="../media/media25.wav"/><Relationship Id="rId20" Type="http://schemas.openxmlformats.org/officeDocument/2006/relationships/audio" Target="../media/media30.wav"/><Relationship Id="rId21" Type="http://schemas.microsoft.com/office/2007/relationships/media" Target="../media/media31.wav"/><Relationship Id="rId22" Type="http://schemas.openxmlformats.org/officeDocument/2006/relationships/audio" Target="../media/media31.wav"/><Relationship Id="rId23" Type="http://schemas.microsoft.com/office/2007/relationships/media" Target="../media/media32.wav"/><Relationship Id="rId24" Type="http://schemas.openxmlformats.org/officeDocument/2006/relationships/audio" Target="../media/media32.wav"/><Relationship Id="rId25" Type="http://schemas.microsoft.com/office/2007/relationships/media" Target="../media/media33.wav"/><Relationship Id="rId26" Type="http://schemas.openxmlformats.org/officeDocument/2006/relationships/audio" Target="../media/media33.wav"/><Relationship Id="rId27" Type="http://schemas.openxmlformats.org/officeDocument/2006/relationships/slideLayout" Target="../slideLayouts/slideLayout2.xml"/><Relationship Id="rId28" Type="http://schemas.openxmlformats.org/officeDocument/2006/relationships/image" Target="../media/image39.emf"/><Relationship Id="rId29" Type="http://schemas.openxmlformats.org/officeDocument/2006/relationships/image" Target="../media/image28.png"/><Relationship Id="rId10" Type="http://schemas.openxmlformats.org/officeDocument/2006/relationships/audio" Target="../media/media25.wav"/><Relationship Id="rId11" Type="http://schemas.microsoft.com/office/2007/relationships/media" Target="../media/media26.wav"/><Relationship Id="rId12" Type="http://schemas.openxmlformats.org/officeDocument/2006/relationships/audio" Target="../media/media26.wav"/><Relationship Id="rId13" Type="http://schemas.microsoft.com/office/2007/relationships/media" Target="../media/media27.wav"/><Relationship Id="rId14" Type="http://schemas.openxmlformats.org/officeDocument/2006/relationships/audio" Target="../media/media27.wav"/><Relationship Id="rId15" Type="http://schemas.microsoft.com/office/2007/relationships/media" Target="../media/media28.wav"/><Relationship Id="rId16" Type="http://schemas.openxmlformats.org/officeDocument/2006/relationships/audio" Target="../media/media28.wav"/><Relationship Id="rId17" Type="http://schemas.microsoft.com/office/2007/relationships/media" Target="../media/media29.wav"/><Relationship Id="rId18" Type="http://schemas.openxmlformats.org/officeDocument/2006/relationships/audio" Target="../media/media29.wav"/><Relationship Id="rId19" Type="http://schemas.microsoft.com/office/2007/relationships/media" Target="../media/media30.wav"/><Relationship Id="rId1" Type="http://schemas.microsoft.com/office/2007/relationships/media" Target="../media/media13.wav"/><Relationship Id="rId2" Type="http://schemas.openxmlformats.org/officeDocument/2006/relationships/audio" Target="../media/media13.wav"/><Relationship Id="rId3" Type="http://schemas.microsoft.com/office/2007/relationships/media" Target="../media/media22.wav"/><Relationship Id="rId4" Type="http://schemas.openxmlformats.org/officeDocument/2006/relationships/audio" Target="../media/media22.wav"/><Relationship Id="rId5" Type="http://schemas.microsoft.com/office/2007/relationships/media" Target="../media/media23.wav"/><Relationship Id="rId6" Type="http://schemas.openxmlformats.org/officeDocument/2006/relationships/audio" Target="../media/media23.wav"/><Relationship Id="rId7" Type="http://schemas.microsoft.com/office/2007/relationships/media" Target="../media/media24.wav"/><Relationship Id="rId8" Type="http://schemas.openxmlformats.org/officeDocument/2006/relationships/audio" Target="../media/media24.wav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fineartamerica.com" TargetMode="External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6.pn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fineartamerica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499034"/>
            <a:ext cx="8510416" cy="4571999"/>
          </a:xfrm>
        </p:spPr>
        <p:txBody>
          <a:bodyPr/>
          <a:lstStyle/>
          <a:p>
            <a:r>
              <a:rPr lang="en-US" sz="6000" b="1" dirty="0">
                <a:solidFill>
                  <a:srgbClr val="D1282E"/>
                </a:solidFill>
              </a:rPr>
              <a:t>Clever Hans</a:t>
            </a:r>
            <a:r>
              <a:rPr lang="en-US" sz="4000" b="1" dirty="0"/>
              <a:t>, </a:t>
            </a:r>
            <a:r>
              <a:rPr lang="en-US" sz="4000" b="1" i="1" dirty="0" smtClean="0"/>
              <a:t>Clever </a:t>
            </a:r>
            <a:r>
              <a:rPr lang="en-US" sz="4000" b="1" i="1" dirty="0"/>
              <a:t>Algorithms</a:t>
            </a:r>
            <a:r>
              <a:rPr lang="en-US" sz="4000" b="1" dirty="0"/>
              <a:t>: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Are </a:t>
            </a:r>
            <a:r>
              <a:rPr lang="en-US" sz="4000" b="1" dirty="0"/>
              <a:t>your </a:t>
            </a:r>
            <a:r>
              <a:rPr lang="en-US" sz="6000" b="1" dirty="0" smtClean="0"/>
              <a:t>machine</a:t>
            </a:r>
            <a:r>
              <a:rPr lang="en-US" sz="5000" b="1" dirty="0" smtClean="0"/>
              <a:t> </a:t>
            </a:r>
            <a:br>
              <a:rPr lang="en-US" sz="5000" b="1" dirty="0" smtClean="0"/>
            </a:br>
            <a:r>
              <a:rPr lang="en-US" sz="6000" b="1" dirty="0" err="1" smtClean="0"/>
              <a:t>learnings</a:t>
            </a:r>
            <a:r>
              <a:rPr lang="en-US" sz="5000" b="1" dirty="0" smtClean="0"/>
              <a:t> </a:t>
            </a:r>
            <a:r>
              <a:rPr lang="en-US" sz="4000" b="1" i="1" dirty="0">
                <a:solidFill>
                  <a:srgbClr val="D1282E"/>
                </a:solidFill>
              </a:rPr>
              <a:t>learning</a:t>
            </a:r>
            <a:r>
              <a:rPr lang="en-US" sz="4000" b="1" dirty="0"/>
              <a:t>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what </a:t>
            </a:r>
            <a:r>
              <a:rPr lang="en-US" sz="4000" b="1" dirty="0"/>
              <a:t>you </a:t>
            </a:r>
            <a:r>
              <a:rPr lang="en-US" sz="7000" b="1" dirty="0"/>
              <a:t>think</a:t>
            </a:r>
            <a:r>
              <a:rPr lang="en-US" sz="10000" b="1" dirty="0">
                <a:solidFill>
                  <a:srgbClr val="D1282E"/>
                </a:solidFill>
              </a:rPr>
              <a:t>?</a:t>
            </a:r>
            <a:r>
              <a:rPr lang="en-US" sz="4000" b="1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814" y="5244180"/>
            <a:ext cx="8686801" cy="1269888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sz="2600" dirty="0"/>
              <a:t>Bob L. </a:t>
            </a:r>
            <a:r>
              <a:rPr lang="en-US" sz="2600" dirty="0" smtClean="0"/>
              <a:t>Sturm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School of electronic engineering and computer science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sz="2600" dirty="0" smtClean="0"/>
              <a:t>Queen </a:t>
            </a:r>
            <a:r>
              <a:rPr lang="en-US" sz="2600" dirty="0" err="1" smtClean="0"/>
              <a:t>mary</a:t>
            </a:r>
            <a:r>
              <a:rPr lang="en-US" sz="2600" dirty="0" smtClean="0"/>
              <a:t> University of London</a:t>
            </a:r>
          </a:p>
        </p:txBody>
      </p:sp>
    </p:spTree>
    <p:extLst>
      <p:ext uri="{BB962C8B-B14F-4D97-AF65-F5344CB8AC3E}">
        <p14:creationId xmlns:p14="http://schemas.microsoft.com/office/powerpoint/2010/main" val="26457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>
                <a:solidFill>
                  <a:schemeClr val="tx1"/>
                </a:solidFill>
              </a:rPr>
              <a:t>do we want to do that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000" dirty="0" smtClean="0"/>
              <a:t>Music is </a:t>
            </a:r>
            <a:r>
              <a:rPr lang="en-US" sz="3000" dirty="0" smtClean="0">
                <a:solidFill>
                  <a:srgbClr val="D1282E"/>
                </a:solidFill>
              </a:rPr>
              <a:t>everywhere</a:t>
            </a:r>
            <a:r>
              <a:rPr lang="en-US" sz="3000" dirty="0" smtClean="0"/>
              <a:t>, and so is the need for music and information about music.</a:t>
            </a:r>
          </a:p>
          <a:p>
            <a:endParaRPr lang="en-US" i="1" dirty="0" smtClean="0"/>
          </a:p>
          <a:p>
            <a:r>
              <a:rPr lang="en-US" i="1" dirty="0" smtClean="0"/>
              <a:t>User scenario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Which new songs </a:t>
            </a:r>
            <a:br>
              <a:rPr lang="en-US" dirty="0" smtClean="0"/>
            </a:br>
            <a:r>
              <a:rPr lang="en-US" dirty="0" smtClean="0"/>
              <a:t>in our school’s music </a:t>
            </a:r>
            <a:br>
              <a:rPr lang="en-US" dirty="0" smtClean="0"/>
            </a:br>
            <a:r>
              <a:rPr lang="en-US" dirty="0" smtClean="0"/>
              <a:t>collection could be good</a:t>
            </a:r>
            <a:br>
              <a:rPr lang="en-US" dirty="0" smtClean="0"/>
            </a:br>
            <a:r>
              <a:rPr lang="en-US" dirty="0" smtClean="0"/>
              <a:t>for tomorrow’s lesson </a:t>
            </a:r>
            <a:br>
              <a:rPr lang="en-US" dirty="0" smtClean="0"/>
            </a:br>
            <a:r>
              <a:rPr lang="en-US" dirty="0" smtClean="0"/>
              <a:t>about Tango dancing?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13" y="2893430"/>
            <a:ext cx="5225290" cy="371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97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>
                <a:solidFill>
                  <a:schemeClr val="tx1"/>
                </a:solidFill>
              </a:rPr>
              <a:t>do we want to do that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000" dirty="0" smtClean="0"/>
              <a:t>Music is </a:t>
            </a:r>
            <a:r>
              <a:rPr lang="en-US" sz="3000" dirty="0" smtClean="0">
                <a:solidFill>
                  <a:srgbClr val="D1282E"/>
                </a:solidFill>
              </a:rPr>
              <a:t>everywhere</a:t>
            </a:r>
            <a:r>
              <a:rPr lang="en-US" sz="3000" dirty="0" smtClean="0"/>
              <a:t>, and so is the need for music and information about music.</a:t>
            </a:r>
          </a:p>
          <a:p>
            <a:endParaRPr lang="en-US" i="1" dirty="0" smtClean="0"/>
          </a:p>
          <a:p>
            <a:r>
              <a:rPr lang="en-US" i="1" dirty="0" smtClean="0"/>
              <a:t>User scenario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/>
              <a:t>Can we find </a:t>
            </a:r>
            <a:r>
              <a:rPr lang="en-US" dirty="0" smtClean="0"/>
              <a:t>production </a:t>
            </a:r>
            <a:br>
              <a:rPr lang="en-US" dirty="0" smtClean="0"/>
            </a:br>
            <a:r>
              <a:rPr lang="en-US" dirty="0" smtClean="0"/>
              <a:t>music fitting </a:t>
            </a:r>
            <a:r>
              <a:rPr lang="en-US" dirty="0"/>
              <a:t>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mood </a:t>
            </a:r>
            <a:r>
              <a:rPr lang="en-US" dirty="0" smtClean="0"/>
              <a:t>and </a:t>
            </a:r>
            <a:r>
              <a:rPr lang="en-US" dirty="0"/>
              <a:t>style of </a:t>
            </a:r>
            <a:r>
              <a:rPr lang="en-US" dirty="0" smtClean="0"/>
              <a:t>our </a:t>
            </a:r>
            <a:br>
              <a:rPr lang="en-US" dirty="0" smtClean="0"/>
            </a:br>
            <a:r>
              <a:rPr lang="en-US" dirty="0" smtClean="0"/>
              <a:t>commercial</a:t>
            </a:r>
            <a:r>
              <a:rPr lang="en-US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830" y="3022413"/>
            <a:ext cx="5480631" cy="308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9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>
                <a:solidFill>
                  <a:schemeClr val="tx1"/>
                </a:solidFill>
              </a:rPr>
              <a:t>do we want to do that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000" dirty="0" smtClean="0"/>
              <a:t>Music is </a:t>
            </a:r>
            <a:r>
              <a:rPr lang="en-US" sz="3000" dirty="0" smtClean="0">
                <a:solidFill>
                  <a:srgbClr val="D1282E"/>
                </a:solidFill>
              </a:rPr>
              <a:t>everywhere</a:t>
            </a:r>
            <a:r>
              <a:rPr lang="en-US" sz="3000" dirty="0" smtClean="0"/>
              <a:t>, and so is the need for music and information about music.</a:t>
            </a:r>
          </a:p>
          <a:p>
            <a:endParaRPr lang="en-US" i="1" dirty="0" smtClean="0"/>
          </a:p>
          <a:p>
            <a:r>
              <a:rPr lang="en-US" i="1" dirty="0" smtClean="0"/>
              <a:t>User scenario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How can we make our</a:t>
            </a:r>
            <a:br>
              <a:rPr lang="en-US" dirty="0" smtClean="0"/>
            </a:br>
            <a:r>
              <a:rPr lang="en-US" dirty="0" smtClean="0"/>
              <a:t>recordings archive </a:t>
            </a:r>
            <a:br>
              <a:rPr lang="en-US" dirty="0" smtClean="0"/>
            </a:br>
            <a:r>
              <a:rPr lang="en-US" dirty="0" smtClean="0"/>
              <a:t>meet the information </a:t>
            </a:r>
            <a:br>
              <a:rPr lang="en-US" dirty="0" smtClean="0"/>
            </a:br>
            <a:r>
              <a:rPr lang="en-US" dirty="0" smtClean="0"/>
              <a:t>needs of musicologists,</a:t>
            </a:r>
            <a:br>
              <a:rPr lang="en-US" dirty="0" smtClean="0"/>
            </a:br>
            <a:r>
              <a:rPr lang="en-US" dirty="0" smtClean="0"/>
              <a:t>composers, musicians,</a:t>
            </a:r>
            <a:br>
              <a:rPr lang="en-US" dirty="0" smtClean="0"/>
            </a:br>
            <a:r>
              <a:rPr lang="en-US" dirty="0"/>
              <a:t>sociologists, </a:t>
            </a:r>
            <a:r>
              <a:rPr lang="en-US" dirty="0" smtClean="0"/>
              <a:t>journalists,</a:t>
            </a:r>
            <a:br>
              <a:rPr lang="en-US" dirty="0" smtClean="0"/>
            </a:br>
            <a:r>
              <a:rPr lang="en-US" dirty="0" smtClean="0"/>
              <a:t>etc.?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93" y="3082671"/>
            <a:ext cx="5236561" cy="35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4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01160"/>
            <a:ext cx="8686801" cy="5765878"/>
          </a:xfrm>
        </p:spPr>
        <p:txBody>
          <a:bodyPr/>
          <a:lstStyle/>
          <a:p>
            <a:r>
              <a:rPr lang="en-US" sz="10000" dirty="0" smtClean="0">
                <a:solidFill>
                  <a:srgbClr val="D1282E"/>
                </a:solidFill>
              </a:rPr>
              <a:t>how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can we do </a:t>
            </a:r>
            <a:br>
              <a:rPr lang="en-US" sz="6000" dirty="0" smtClean="0"/>
            </a:br>
            <a:r>
              <a:rPr lang="en-US" i="1" dirty="0" smtClean="0"/>
              <a:t>that</a:t>
            </a:r>
            <a:endParaRPr lang="en-US" sz="15000" dirty="0">
              <a:solidFill>
                <a:srgbClr val="D1282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49994" y="-327332"/>
            <a:ext cx="25346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rgbClr val="D1282E"/>
                </a:solidFill>
                <a:latin typeface="+mj-lt"/>
              </a:rPr>
              <a:t>?</a:t>
            </a:r>
            <a:endParaRPr lang="en-US" sz="30000" dirty="0">
              <a:solidFill>
                <a:srgbClr val="D1282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4213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>
                <a:solidFill>
                  <a:schemeClr val="tx1"/>
                </a:solidFill>
              </a:rPr>
              <a:t>can we do that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150120" cy="4373563"/>
          </a:xfrm>
        </p:spPr>
        <p:txBody>
          <a:bodyPr/>
          <a:lstStyle/>
          <a:p>
            <a:r>
              <a:rPr lang="en-US" dirty="0" smtClean="0"/>
              <a:t>Let’s have </a:t>
            </a:r>
            <a:r>
              <a:rPr lang="en-US" dirty="0" smtClean="0">
                <a:solidFill>
                  <a:schemeClr val="tx2"/>
                </a:solidFill>
              </a:rPr>
              <a:t>professional musicologists </a:t>
            </a:r>
            <a:r>
              <a:rPr lang="en-US" dirty="0" smtClean="0"/>
              <a:t>listen to the music and then describe it (and build a radio station around all that music).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47" y="2633849"/>
            <a:ext cx="7841373" cy="382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3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solidFill>
                  <a:schemeClr val="tx1"/>
                </a:solidFill>
              </a:rPr>
              <a:t>can we do that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hire </a:t>
            </a:r>
            <a:r>
              <a:rPr lang="en-US" dirty="0" smtClean="0">
                <a:solidFill>
                  <a:srgbClr val="D1282E"/>
                </a:solidFill>
              </a:rPr>
              <a:t>professionals</a:t>
            </a:r>
            <a:r>
              <a:rPr lang="en-US" dirty="0" smtClean="0"/>
              <a:t> to listen to the music</a:t>
            </a:r>
            <a:r>
              <a:rPr lang="en-US" dirty="0"/>
              <a:t> </a:t>
            </a:r>
            <a:r>
              <a:rPr lang="en-US" dirty="0" smtClean="0"/>
              <a:t>and create metadata, and then </a:t>
            </a:r>
            <a:r>
              <a:rPr lang="en-US" i="1" dirty="0" smtClean="0"/>
              <a:t>provide that metadata</a:t>
            </a:r>
            <a:r>
              <a:rPr lang="en-US" dirty="0"/>
              <a:t> </a:t>
            </a:r>
            <a:r>
              <a:rPr lang="en-US" dirty="0" smtClean="0"/>
              <a:t>to subscribers.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89" y="2603725"/>
            <a:ext cx="6462975" cy="352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4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880342" cy="1371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An</a:t>
            </a:r>
            <a:r>
              <a:rPr lang="en-US" dirty="0" smtClean="0"/>
              <a:t> Apocryphal </a:t>
            </a:r>
            <a:r>
              <a:rPr lang="en-US" dirty="0" smtClean="0">
                <a:solidFill>
                  <a:srgbClr val="000000"/>
                </a:solidFill>
              </a:rPr>
              <a:t>story?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126783" cy="4373563"/>
          </a:xfrm>
        </p:spPr>
        <p:txBody>
          <a:bodyPr/>
          <a:lstStyle/>
          <a:p>
            <a:pPr algn="ctr"/>
            <a:r>
              <a:rPr lang="en-US" sz="2800" i="1" dirty="0" smtClean="0"/>
              <a:t>Microsoft </a:t>
            </a:r>
            <a:r>
              <a:rPr lang="en-US" sz="2800" dirty="0"/>
              <a:t>estimated it would take </a:t>
            </a:r>
            <a:r>
              <a:rPr lang="en-US" sz="2800" dirty="0">
                <a:solidFill>
                  <a:schemeClr val="tx2"/>
                </a:solidFill>
              </a:rPr>
              <a:t>30 </a:t>
            </a:r>
            <a:r>
              <a:rPr lang="en-US" sz="2800" dirty="0" smtClean="0">
                <a:solidFill>
                  <a:schemeClr val="tx2"/>
                </a:solidFill>
              </a:rPr>
              <a:t>person-</a:t>
            </a:r>
            <a:r>
              <a:rPr lang="en-US" sz="2800" dirty="0">
                <a:solidFill>
                  <a:schemeClr val="tx2"/>
                </a:solidFill>
              </a:rPr>
              <a:t>years </a:t>
            </a:r>
            <a:r>
              <a:rPr lang="en-US" sz="2800" dirty="0"/>
              <a:t>for musicologists to create metadata describing </a:t>
            </a:r>
            <a:r>
              <a:rPr lang="en-US" sz="2800" dirty="0" smtClean="0"/>
              <a:t>just </a:t>
            </a:r>
            <a:r>
              <a:rPr lang="en-US" sz="2800" dirty="0"/>
              <a:t>100,000 </a:t>
            </a:r>
            <a:r>
              <a:rPr lang="en-US" sz="2800" dirty="0" smtClean="0"/>
              <a:t>songs</a:t>
            </a:r>
            <a:r>
              <a:rPr lang="en-US" sz="2400" dirty="0" smtClean="0"/>
              <a:t>. </a:t>
            </a:r>
            <a:endParaRPr lang="en-US" sz="2400" baseline="30000" dirty="0" smtClean="0"/>
          </a:p>
          <a:p>
            <a:r>
              <a:rPr lang="en-US" b="0" baseline="30000" dirty="0" smtClean="0"/>
              <a:t>J</a:t>
            </a:r>
            <a:r>
              <a:rPr lang="en-US" b="0" baseline="30000" dirty="0"/>
              <a:t>.-J. </a:t>
            </a:r>
            <a:r>
              <a:rPr lang="en-US" b="0" baseline="30000" dirty="0" err="1"/>
              <a:t>Aucouturier</a:t>
            </a:r>
            <a:r>
              <a:rPr lang="en-US" b="0" baseline="30000" dirty="0"/>
              <a:t> and F. </a:t>
            </a:r>
            <a:r>
              <a:rPr lang="en-US" b="0" baseline="30000" dirty="0" err="1"/>
              <a:t>Pachet</a:t>
            </a:r>
            <a:r>
              <a:rPr lang="en-US" b="0" baseline="30000" dirty="0"/>
              <a:t>, “Representing music genre: A state of the art,” J. New Music Research, vol. 32, no. 1, pp. 83–93, 2003</a:t>
            </a:r>
            <a:r>
              <a:rPr lang="en-US" b="0" baseline="30000" dirty="0" smtClean="0"/>
              <a:t>.</a:t>
            </a:r>
          </a:p>
          <a:p>
            <a:endParaRPr lang="en-US" b="0" baseline="30000" dirty="0" smtClean="0"/>
          </a:p>
          <a:p>
            <a:r>
              <a:rPr lang="en-US" sz="2400" dirty="0" smtClean="0">
                <a:solidFill>
                  <a:srgbClr val="D1282E"/>
                </a:solidFill>
              </a:rPr>
              <a:t>3,000 person-</a:t>
            </a:r>
            <a:r>
              <a:rPr lang="en-US" sz="2400" dirty="0">
                <a:solidFill>
                  <a:srgbClr val="D1282E"/>
                </a:solidFill>
              </a:rPr>
              <a:t>years </a:t>
            </a:r>
            <a:r>
              <a:rPr lang="en-US" sz="2400" dirty="0" smtClean="0"/>
              <a:t>for</a:t>
            </a:r>
            <a:br>
              <a:rPr lang="en-US" sz="2400" dirty="0" smtClean="0"/>
            </a:br>
            <a:r>
              <a:rPr lang="en-US" sz="2400" dirty="0" smtClean="0"/>
              <a:t>the </a:t>
            </a:r>
            <a:r>
              <a:rPr lang="en-US" sz="2400" dirty="0"/>
              <a:t>10 million </a:t>
            </a:r>
            <a:r>
              <a:rPr lang="en-US" sz="2400" dirty="0" smtClean="0"/>
              <a:t>songs in </a:t>
            </a:r>
            <a:br>
              <a:rPr lang="en-US" sz="2400" dirty="0" smtClean="0"/>
            </a:br>
            <a:r>
              <a:rPr lang="en-US" sz="2400" dirty="0" smtClean="0"/>
              <a:t>the </a:t>
            </a:r>
            <a:r>
              <a:rPr lang="en-US" sz="2400" i="1" dirty="0" err="1" smtClean="0"/>
              <a:t>Shazam</a:t>
            </a:r>
            <a:r>
              <a:rPr lang="en-US" sz="2400" i="1" dirty="0"/>
              <a:t> </a:t>
            </a:r>
            <a:r>
              <a:rPr lang="en-US" sz="2400" dirty="0" smtClean="0"/>
              <a:t>database</a:t>
            </a:r>
            <a:r>
              <a:rPr lang="en-US" sz="2400" i="1" dirty="0" smtClean="0"/>
              <a:t>.</a:t>
            </a:r>
            <a:endParaRPr lang="en-US" sz="2400" baseline="30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220" y="3492201"/>
            <a:ext cx="4792988" cy="31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solidFill>
                  <a:schemeClr val="tx1"/>
                </a:solidFill>
              </a:rPr>
              <a:t>can we do that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pay </a:t>
            </a:r>
            <a:r>
              <a:rPr lang="en-US" i="1" dirty="0" smtClean="0">
                <a:solidFill>
                  <a:srgbClr val="D1282E"/>
                </a:solidFill>
              </a:rPr>
              <a:t>someone/anyone </a:t>
            </a:r>
            <a:r>
              <a:rPr lang="en-US" dirty="0" smtClean="0"/>
              <a:t>to create (good) metadata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25" y="2269343"/>
            <a:ext cx="4253360" cy="4059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985" y="2269343"/>
            <a:ext cx="4409948" cy="40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1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solidFill>
                  <a:schemeClr val="tx1"/>
                </a:solidFill>
              </a:rPr>
              <a:t>can we do that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have </a:t>
            </a:r>
            <a:r>
              <a:rPr lang="en-US" i="1" dirty="0" smtClean="0">
                <a:solidFill>
                  <a:srgbClr val="D1282E"/>
                </a:solidFill>
              </a:rPr>
              <a:t>users</a:t>
            </a:r>
            <a:r>
              <a:rPr lang="en-US" dirty="0" smtClean="0">
                <a:solidFill>
                  <a:srgbClr val="D1282E"/>
                </a:solidFill>
              </a:rPr>
              <a:t> </a:t>
            </a:r>
            <a:r>
              <a:rPr lang="en-US" dirty="0" smtClean="0"/>
              <a:t>create the</a:t>
            </a:r>
            <a:r>
              <a:rPr lang="en-US" i="1" dirty="0" smtClean="0"/>
              <a:t> </a:t>
            </a:r>
            <a:r>
              <a:rPr lang="en-US" dirty="0" smtClean="0"/>
              <a:t>metadata!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12" y="2236981"/>
            <a:ext cx="6745188" cy="44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9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solidFill>
                  <a:schemeClr val="tx1"/>
                </a:solidFill>
              </a:rPr>
              <a:t>can we do that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have users provide the</a:t>
            </a:r>
            <a:r>
              <a:rPr lang="en-US" i="1" dirty="0" smtClean="0"/>
              <a:t> metadata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560"/>
            <a:ext cx="9144000" cy="52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164748"/>
            <a:ext cx="6730009" cy="1371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 smtClean="0"/>
              <a:t>horse </a:t>
            </a:r>
            <a:r>
              <a:rPr lang="en-US" dirty="0" err="1" smtClean="0">
                <a:solidFill>
                  <a:schemeClr val="tx1"/>
                </a:solidFill>
              </a:rPr>
              <a:t>hans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8043" y="6114301"/>
            <a:ext cx="64707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rgbClr val="7F7F7F"/>
                </a:solidFill>
              </a:rPr>
              <a:t>O. </a:t>
            </a:r>
            <a:r>
              <a:rPr lang="en-US" sz="1500" i="1" dirty="0" err="1">
                <a:solidFill>
                  <a:srgbClr val="7F7F7F"/>
                </a:solidFill>
              </a:rPr>
              <a:t>Pfungst</a:t>
            </a:r>
            <a:r>
              <a:rPr lang="en-US" sz="1500" i="1" dirty="0">
                <a:solidFill>
                  <a:srgbClr val="7F7F7F"/>
                </a:solidFill>
              </a:rPr>
              <a:t>, Clever Hans (The horse of Mr. Von </a:t>
            </a:r>
            <a:r>
              <a:rPr lang="en-US" sz="1500" i="1" dirty="0" err="1">
                <a:solidFill>
                  <a:srgbClr val="7F7F7F"/>
                </a:solidFill>
              </a:rPr>
              <a:t>Osten</a:t>
            </a:r>
            <a:r>
              <a:rPr lang="en-US" sz="1500" i="1" dirty="0">
                <a:solidFill>
                  <a:srgbClr val="7F7F7F"/>
                </a:solidFill>
              </a:rPr>
              <a:t>): A contribution to </a:t>
            </a:r>
            <a:r>
              <a:rPr lang="en-US" sz="1500" i="1" dirty="0" smtClean="0">
                <a:solidFill>
                  <a:srgbClr val="7F7F7F"/>
                </a:solidFill>
              </a:rPr>
              <a:t/>
            </a:r>
            <a:br>
              <a:rPr lang="en-US" sz="1500" i="1" dirty="0" smtClean="0">
                <a:solidFill>
                  <a:srgbClr val="7F7F7F"/>
                </a:solidFill>
              </a:rPr>
            </a:br>
            <a:r>
              <a:rPr lang="en-US" sz="1500" i="1" dirty="0">
                <a:solidFill>
                  <a:srgbClr val="7F7F7F"/>
                </a:solidFill>
              </a:rPr>
              <a:t>experimental animal </a:t>
            </a:r>
            <a:r>
              <a:rPr lang="en-US" sz="1500" i="1" dirty="0" smtClean="0">
                <a:solidFill>
                  <a:srgbClr val="7F7F7F"/>
                </a:solidFill>
              </a:rPr>
              <a:t>and </a:t>
            </a:r>
            <a:r>
              <a:rPr lang="en-US" sz="1500" i="1" dirty="0">
                <a:solidFill>
                  <a:srgbClr val="7F7F7F"/>
                </a:solidFill>
              </a:rPr>
              <a:t>human psychology. New York: Henry Holt, 1911.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30140"/>
            <a:ext cx="8316201" cy="42135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576417">
            <a:off x="241501" y="1276495"/>
            <a:ext cx="840513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D1282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arker Felt"/>
                <a:cs typeface="Marker Felt"/>
              </a:rPr>
              <a:t>Are you </a:t>
            </a:r>
          </a:p>
          <a:p>
            <a:pPr algn="ctr"/>
            <a:r>
              <a:rPr lang="en-US" sz="13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D1282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arker Felt"/>
                <a:cs typeface="Marker Felt"/>
              </a:rPr>
              <a:t>suspicious?</a:t>
            </a:r>
            <a:endParaRPr lang="en-US" sz="13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D1282E"/>
              </a:solidFill>
              <a:effectLst>
                <a:outerShdw blurRad="50800" algn="tl" rotWithShape="0">
                  <a:srgbClr val="000000"/>
                </a:outerShdw>
              </a:effectLst>
              <a:latin typeface="Marker Felt"/>
              <a:cs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147446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solidFill>
                  <a:schemeClr val="tx1"/>
                </a:solidFill>
              </a:rPr>
              <a:t>can we do that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build </a:t>
            </a:r>
            <a:r>
              <a:rPr lang="en-US" i="1" dirty="0" smtClean="0">
                <a:solidFill>
                  <a:srgbClr val="D1282E"/>
                </a:solidFill>
              </a:rPr>
              <a:t>ALGORITHMS</a:t>
            </a:r>
            <a:r>
              <a:rPr lang="en-US" dirty="0" smtClean="0">
                <a:solidFill>
                  <a:srgbClr val="D1282E"/>
                </a:solidFill>
              </a:rPr>
              <a:t> </a:t>
            </a:r>
            <a:r>
              <a:rPr lang="en-US" dirty="0" smtClean="0"/>
              <a:t>to listen and create the metadata!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68" y="2561377"/>
            <a:ext cx="5495570" cy="41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04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solidFill>
                  <a:schemeClr val="tx1"/>
                </a:solidFill>
              </a:rPr>
              <a:t>can we do that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music listening is </a:t>
            </a:r>
            <a:r>
              <a:rPr lang="en-US" dirty="0" smtClean="0">
                <a:solidFill>
                  <a:schemeClr val="tx2"/>
                </a:solidFill>
              </a:rPr>
              <a:t>profitable</a:t>
            </a:r>
            <a:r>
              <a:rPr lang="en-US" dirty="0" smtClean="0"/>
              <a:t> business!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78" y="2584893"/>
            <a:ext cx="5495570" cy="4167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082" y="2314453"/>
            <a:ext cx="2755666" cy="3367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71769" y="6352067"/>
            <a:ext cx="298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http://www.digitalmusicnews.com/permalink/2014/03/07/</a:t>
            </a:r>
            <a:r>
              <a:rPr lang="en-US" sz="1000" dirty="0" smtClean="0">
                <a:hlinkClick r:id="rId4"/>
              </a:rPr>
              <a:t>spotify100m</a:t>
            </a:r>
            <a:endParaRPr lang="en-US" sz="1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48400" y="5486125"/>
            <a:ext cx="195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$100 million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March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8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12" y="1365208"/>
            <a:ext cx="8337048" cy="4321175"/>
          </a:xfrm>
        </p:spPr>
        <p:txBody>
          <a:bodyPr/>
          <a:lstStyle/>
          <a:p>
            <a:r>
              <a:rPr lang="en-US" dirty="0" smtClean="0"/>
              <a:t>Simply, </a:t>
            </a:r>
            <a:br>
              <a:rPr lang="en-US" dirty="0" smtClean="0"/>
            </a:br>
            <a:r>
              <a:rPr lang="en-US" sz="10000" dirty="0" smtClean="0"/>
              <a:t>WE must </a:t>
            </a:r>
            <a:r>
              <a:rPr lang="en-US" sz="7500" dirty="0" smtClean="0"/>
              <a:t>create</a:t>
            </a:r>
            <a:r>
              <a:rPr lang="en-US" sz="7000" dirty="0" smtClean="0"/>
              <a:t/>
            </a:r>
            <a:br>
              <a:rPr lang="en-US" sz="7000" dirty="0" smtClean="0"/>
            </a:br>
            <a:r>
              <a:rPr lang="en-US" sz="5000" i="1" dirty="0" smtClean="0"/>
              <a:t>machine </a:t>
            </a:r>
            <a:r>
              <a:rPr lang="en-US" sz="5000" i="1" dirty="0" smtClean="0">
                <a:solidFill>
                  <a:srgbClr val="D1282E"/>
                </a:solidFill>
              </a:rPr>
              <a:t>music listening </a:t>
            </a:r>
            <a:r>
              <a:rPr lang="en-US" sz="6000" i="1" dirty="0" smtClean="0"/>
              <a:t>systems 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196146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01160"/>
            <a:ext cx="8686801" cy="5765878"/>
          </a:xfrm>
        </p:spPr>
        <p:txBody>
          <a:bodyPr/>
          <a:lstStyle/>
          <a:p>
            <a:r>
              <a:rPr lang="en-US" sz="10000" dirty="0" err="1" smtClean="0">
                <a:solidFill>
                  <a:srgbClr val="D1282E"/>
                </a:solidFill>
              </a:rPr>
              <a:t>How</a:t>
            </a:r>
            <a:r>
              <a:rPr lang="en-US" sz="10000" dirty="0" err="1" smtClean="0"/>
              <a:t>’</a:t>
            </a:r>
            <a:r>
              <a:rPr lang="en-US" sz="10000" dirty="0" err="1" smtClean="0">
                <a:solidFill>
                  <a:srgbClr val="D1282E"/>
                </a:solidFill>
              </a:rPr>
              <a:t>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we </a:t>
            </a:r>
            <a:r>
              <a:rPr lang="en-US" i="1" dirty="0" smtClean="0"/>
              <a:t>Doing</a:t>
            </a:r>
            <a:endParaRPr lang="en-US" sz="15000" dirty="0">
              <a:solidFill>
                <a:srgbClr val="D1282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49994" y="-327332"/>
            <a:ext cx="25346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rgbClr val="D1282E"/>
                </a:solidFill>
                <a:latin typeface="+mj-lt"/>
              </a:rPr>
              <a:t>?</a:t>
            </a:r>
            <a:endParaRPr lang="en-US" sz="30000" dirty="0">
              <a:solidFill>
                <a:srgbClr val="D1282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111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80144" cy="1371600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chemeClr val="tx1"/>
                </a:solidFill>
              </a:rPr>
              <a:t>Wonderful </a:t>
            </a:r>
            <a:r>
              <a:rPr lang="en-US" sz="3500" dirty="0" err="1" smtClean="0"/>
              <a:t>performAnce</a:t>
            </a:r>
            <a:r>
              <a:rPr lang="en-US" sz="3500" dirty="0" smtClean="0"/>
              <a:t> </a:t>
            </a:r>
            <a:br>
              <a:rPr lang="en-US" sz="3500" dirty="0" smtClean="0"/>
            </a:br>
            <a:r>
              <a:rPr lang="en-US" sz="3500" dirty="0" smtClean="0">
                <a:solidFill>
                  <a:schemeClr val="tx1"/>
                </a:solidFill>
              </a:rPr>
              <a:t>is </a:t>
            </a:r>
            <a:r>
              <a:rPr lang="en-US" sz="3500" i="1" dirty="0" smtClean="0">
                <a:solidFill>
                  <a:schemeClr val="tx1"/>
                </a:solidFill>
              </a:rPr>
              <a:t>wonderful</a:t>
            </a:r>
            <a:r>
              <a:rPr lang="en-US" sz="3500" dirty="0" smtClean="0"/>
              <a:t>!</a:t>
            </a:r>
            <a:endParaRPr lang="en-US" sz="3500" dirty="0"/>
          </a:p>
        </p:txBody>
      </p:sp>
      <p:pic>
        <p:nvPicPr>
          <p:cNvPr id="8" name="Picture 7" descr="ex01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4363"/>
            <a:ext cx="8959148" cy="270733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27829" y="4229904"/>
            <a:ext cx="5075427" cy="2611627"/>
            <a:chOff x="1846143" y="4246373"/>
            <a:chExt cx="5075427" cy="26116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6143" y="4246373"/>
              <a:ext cx="5075427" cy="261162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040959" y="4559714"/>
              <a:ext cx="1262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Chord rec.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3256" y="4969030"/>
              <a:ext cx="1275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Genre rec.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43884" y="5674525"/>
              <a:ext cx="1211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Mood rec.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303256" y="5881463"/>
            <a:ext cx="3292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/>
              <a:t>Humphrey</a:t>
            </a:r>
            <a:r>
              <a:rPr lang="en-US" baseline="30000" dirty="0"/>
              <a:t>, </a:t>
            </a:r>
            <a:r>
              <a:rPr lang="en-US" baseline="30000" dirty="0" smtClean="0"/>
              <a:t>Bello</a:t>
            </a:r>
            <a:r>
              <a:rPr lang="en-US" baseline="30000" dirty="0"/>
              <a:t>, </a:t>
            </a:r>
            <a:r>
              <a:rPr lang="en-US" baseline="30000" dirty="0" smtClean="0"/>
              <a:t>&amp; </a:t>
            </a:r>
            <a:r>
              <a:rPr lang="en-US" baseline="30000" dirty="0" err="1" smtClean="0"/>
              <a:t>LeCun</a:t>
            </a:r>
            <a:r>
              <a:rPr lang="en-US" baseline="30000" dirty="0"/>
              <a:t>, “Feature learning and deep architectures: New directions for music informatics,” J. </a:t>
            </a:r>
            <a:r>
              <a:rPr lang="en-US" baseline="30000" dirty="0" err="1"/>
              <a:t>Intell</a:t>
            </a:r>
            <a:r>
              <a:rPr lang="en-US" baseline="30000" dirty="0"/>
              <a:t>. Info. Systems, vol. 41, no. 3, pp. </a:t>
            </a:r>
            <a:r>
              <a:rPr lang="en-US" baseline="30000" dirty="0" smtClean="0"/>
              <a:t>461-481</a:t>
            </a:r>
            <a:r>
              <a:rPr lang="en-US" baseline="30000" dirty="0"/>
              <a:t>, 2013</a:t>
            </a:r>
            <a:r>
              <a:rPr lang="en-US" baseline="30000" dirty="0" smtClean="0"/>
              <a:t>.</a:t>
            </a:r>
            <a:endParaRPr 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5303256" y="4079366"/>
            <a:ext cx="3751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 smtClean="0"/>
              <a:t>Sturm</a:t>
            </a:r>
            <a:r>
              <a:rPr lang="en-US" baseline="30000" dirty="0"/>
              <a:t>, “The GTZAN dataset: Its contents, its faults, </a:t>
            </a:r>
            <a:r>
              <a:rPr lang="en-US" baseline="30000" dirty="0" smtClean="0"/>
              <a:t>their </a:t>
            </a:r>
            <a:r>
              <a:rPr lang="en-US" baseline="30000" dirty="0"/>
              <a:t>effects on evaluation, and its future use,” </a:t>
            </a:r>
            <a:r>
              <a:rPr lang="en-US" baseline="30000" dirty="0" smtClean="0"/>
              <a:t/>
            </a:r>
            <a:br>
              <a:rPr lang="en-US" baseline="30000" dirty="0" smtClean="0"/>
            </a:br>
            <a:r>
              <a:rPr lang="en-US" baseline="30000" dirty="0" smtClean="0"/>
              <a:t>http</a:t>
            </a:r>
            <a:r>
              <a:rPr lang="en-US" baseline="30000" dirty="0"/>
              <a:t>://</a:t>
            </a:r>
            <a:r>
              <a:rPr lang="en-US" baseline="30000" dirty="0" err="1"/>
              <a:t>arxiv.org</a:t>
            </a:r>
            <a:r>
              <a:rPr lang="en-US" baseline="30000" dirty="0"/>
              <a:t>/abs/1306.1461, 2013.</a:t>
            </a:r>
          </a:p>
        </p:txBody>
      </p:sp>
    </p:spTree>
    <p:extLst>
      <p:ext uri="{BB962C8B-B14F-4D97-AF65-F5344CB8AC3E}">
        <p14:creationId xmlns:p14="http://schemas.microsoft.com/office/powerpoint/2010/main" val="371958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140" y="2163524"/>
            <a:ext cx="6575868" cy="3377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4611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One</a:t>
            </a:r>
            <a:r>
              <a:rPr lang="en-US" dirty="0" smtClean="0"/>
              <a:t> state of the art </a:t>
            </a:r>
            <a:r>
              <a:rPr lang="en-US" dirty="0" smtClean="0">
                <a:solidFill>
                  <a:schemeClr val="tx1"/>
                </a:solidFill>
              </a:rPr>
              <a:t>example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410" y="1695672"/>
            <a:ext cx="7620000" cy="4806641"/>
          </a:xfrm>
        </p:spPr>
        <p:txBody>
          <a:bodyPr/>
          <a:lstStyle/>
          <a:p>
            <a:r>
              <a:rPr lang="en-US" dirty="0" smtClean="0"/>
              <a:t>Classify input music recording as ballroom dance style.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deep </a:t>
            </a:r>
            <a:r>
              <a:rPr lang="en-US" dirty="0" smtClean="0"/>
              <a:t>learning of </a:t>
            </a:r>
            <a:r>
              <a:rPr lang="en-US" dirty="0" smtClean="0"/>
              <a:t>time-domain autocorrelations.</a:t>
            </a:r>
          </a:p>
          <a:p>
            <a:r>
              <a:rPr lang="en-US" dirty="0" smtClean="0"/>
              <a:t>(Similar system won an annual machine music listening competition in Latin music classification in 2013.)</a:t>
            </a:r>
            <a:endParaRPr lang="en-US" dirty="0"/>
          </a:p>
        </p:txBody>
      </p:sp>
      <p:pic>
        <p:nvPicPr>
          <p:cNvPr id="5" name="Albums-Ballroom_Classics4-0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8314" y="2739672"/>
            <a:ext cx="437265" cy="4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4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4611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One</a:t>
            </a:r>
            <a:r>
              <a:rPr lang="en-US" dirty="0" smtClean="0"/>
              <a:t> state of the art </a:t>
            </a:r>
            <a:r>
              <a:rPr lang="en-US" dirty="0" smtClean="0">
                <a:solidFill>
                  <a:schemeClr val="tx1"/>
                </a:solidFill>
              </a:rPr>
              <a:t>example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239" y="1754464"/>
            <a:ext cx="7620000" cy="4373563"/>
          </a:xfrm>
        </p:spPr>
        <p:txBody>
          <a:bodyPr/>
          <a:lstStyle/>
          <a:p>
            <a:r>
              <a:rPr lang="en-US" sz="2400" dirty="0" smtClean="0"/>
              <a:t>Deep learning architecture: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Stacked restricted Boltzmann </a:t>
            </a:r>
            <a:r>
              <a:rPr lang="en-US" dirty="0" smtClean="0"/>
              <a:t>machines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Sigmoid activations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Input of size 800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Five fully connected hidden layers with sizes</a:t>
            </a:r>
            <a:br>
              <a:rPr lang="en-US" dirty="0" smtClean="0"/>
            </a:br>
            <a:r>
              <a:rPr lang="en-US" dirty="0" smtClean="0"/>
              <a:t>500, 500, 500, 500, &amp; 2000 neurons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Softmax</a:t>
            </a:r>
            <a:r>
              <a:rPr lang="en-US" dirty="0" smtClean="0"/>
              <a:t> output of size </a:t>
            </a:r>
            <a:r>
              <a:rPr lang="en-US" dirty="0" smtClean="0"/>
              <a:t>7 (posterior in each class)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Code adapted </a:t>
            </a:r>
            <a:r>
              <a:rPr lang="en-US" dirty="0"/>
              <a:t>from </a:t>
            </a:r>
            <a:r>
              <a:rPr lang="en-US" dirty="0" smtClean="0"/>
              <a:t>the </a:t>
            </a:r>
            <a:r>
              <a:rPr lang="en-US" dirty="0" err="1" smtClean="0"/>
              <a:t>Salakhutdinov</a:t>
            </a:r>
            <a:r>
              <a:rPr lang="en-US" dirty="0" smtClean="0"/>
              <a:t> and Hinton </a:t>
            </a:r>
            <a:br>
              <a:rPr lang="en-US" dirty="0" smtClean="0"/>
            </a:br>
            <a:r>
              <a:rPr lang="en-US" dirty="0" smtClean="0"/>
              <a:t>deep </a:t>
            </a:r>
            <a:r>
              <a:rPr lang="en-US" dirty="0" err="1" smtClean="0"/>
              <a:t>autoencoder</a:t>
            </a:r>
            <a:r>
              <a:rPr lang="en-US" dirty="0" smtClean="0"/>
              <a:t> for </a:t>
            </a:r>
            <a:r>
              <a:rPr lang="en-US" dirty="0"/>
              <a:t>MNIST digits: </a:t>
            </a:r>
            <a:br>
              <a:rPr lang="en-US" dirty="0"/>
            </a:br>
            <a:r>
              <a:rPr lang="en-US" sz="1600" b="0" dirty="0">
                <a:hlinkClick r:id="rId2"/>
              </a:rPr>
              <a:t>http://www.cs.toronto.edu/~hinton/</a:t>
            </a:r>
            <a:r>
              <a:rPr lang="en-US" sz="1600" b="0" dirty="0" smtClean="0">
                <a:hlinkClick r:id="rId2"/>
              </a:rPr>
              <a:t>MatlabForSciencePaper.html</a:t>
            </a:r>
            <a:endParaRPr lang="en-US" sz="1600" b="0" dirty="0" smtClean="0"/>
          </a:p>
          <a:p>
            <a:pPr marL="285750" indent="-285750">
              <a:buFont typeface="Arial"/>
              <a:buChar char="•"/>
            </a:pPr>
            <a:endParaRPr lang="en-US" sz="1600" b="0" dirty="0" smtClean="0"/>
          </a:p>
        </p:txBody>
      </p:sp>
    </p:spTree>
    <p:extLst>
      <p:ext uri="{BB962C8B-B14F-4D97-AF65-F5344CB8AC3E}">
        <p14:creationId xmlns:p14="http://schemas.microsoft.com/office/powerpoint/2010/main" val="2880232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4611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One</a:t>
            </a:r>
            <a:r>
              <a:rPr lang="en-US" dirty="0" smtClean="0"/>
              <a:t> state of the art </a:t>
            </a:r>
            <a:r>
              <a:rPr lang="en-US" dirty="0" smtClean="0">
                <a:solidFill>
                  <a:schemeClr val="tx1"/>
                </a:solidFill>
              </a:rPr>
              <a:t>example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239" y="1754464"/>
            <a:ext cx="7956574" cy="4373563"/>
          </a:xfrm>
        </p:spPr>
        <p:txBody>
          <a:bodyPr/>
          <a:lstStyle/>
          <a:p>
            <a:r>
              <a:rPr lang="en-US" dirty="0" smtClean="0"/>
              <a:t>Input features </a:t>
            </a:r>
            <a:r>
              <a:rPr lang="en-US" dirty="0" smtClean="0"/>
              <a:t>(800 dimensions) are essentially autocorrelations </a:t>
            </a:r>
            <a:r>
              <a:rPr lang="en-US" dirty="0" smtClean="0"/>
              <a:t>of flattened time-frequency energy distributions.</a:t>
            </a:r>
            <a:endParaRPr lang="en-US" sz="1600" b="0" dirty="0" smtClean="0"/>
          </a:p>
          <a:p>
            <a:endParaRPr lang="en-US" sz="1600" b="0" dirty="0" smtClean="0"/>
          </a:p>
        </p:txBody>
      </p:sp>
      <p:pic>
        <p:nvPicPr>
          <p:cNvPr id="7" name="Albums-Chrisanne1-08_ori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2939" y="2151029"/>
            <a:ext cx="435785" cy="435785"/>
          </a:xfrm>
          <a:prstGeom prst="rect">
            <a:avLst/>
          </a:prstGeom>
        </p:spPr>
      </p:pic>
      <p:pic>
        <p:nvPicPr>
          <p:cNvPr id="8" name="Picture 7" descr="SPerF-eps-converted-t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08" y="2858009"/>
            <a:ext cx="8445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02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4611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One</a:t>
            </a:r>
            <a:r>
              <a:rPr lang="en-US" dirty="0" smtClean="0"/>
              <a:t> state of the art </a:t>
            </a:r>
            <a:r>
              <a:rPr lang="en-US" dirty="0" smtClean="0">
                <a:solidFill>
                  <a:schemeClr val="tx1"/>
                </a:solidFill>
              </a:rPr>
              <a:t>example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239" y="1754464"/>
            <a:ext cx="7620000" cy="4373563"/>
          </a:xfrm>
        </p:spPr>
        <p:txBody>
          <a:bodyPr/>
          <a:lstStyle/>
          <a:p>
            <a:r>
              <a:rPr lang="en-US" dirty="0" smtClean="0"/>
              <a:t>Trained and tested in benchmark dataset BALLROOM: </a:t>
            </a:r>
            <a:br>
              <a:rPr lang="en-US" dirty="0" smtClean="0"/>
            </a:br>
            <a:r>
              <a:rPr lang="en-US" i="1" dirty="0" smtClean="0"/>
              <a:t>to </a:t>
            </a:r>
            <a:r>
              <a:rPr lang="en-US" i="1" dirty="0"/>
              <a:t>extract and learn “repetitive rhythmic patterns</a:t>
            </a:r>
            <a:r>
              <a:rPr lang="en-US" i="1" dirty="0" smtClean="0"/>
              <a:t>”.</a:t>
            </a:r>
            <a:endParaRPr lang="en-US" i="1" dirty="0"/>
          </a:p>
          <a:p>
            <a:pPr algn="r"/>
            <a:r>
              <a:rPr lang="en-US" sz="1500" b="0" dirty="0"/>
              <a:t>S. Dixon, F. </a:t>
            </a:r>
            <a:r>
              <a:rPr lang="en-US" sz="1500" b="0" dirty="0" err="1"/>
              <a:t>Gouyon</a:t>
            </a:r>
            <a:r>
              <a:rPr lang="en-US" sz="1500" b="0" dirty="0"/>
              <a:t>, and G. </a:t>
            </a:r>
            <a:r>
              <a:rPr lang="en-US" sz="1500" b="0" dirty="0" err="1"/>
              <a:t>Widmer</a:t>
            </a:r>
            <a:r>
              <a:rPr lang="en-US" sz="1500" b="0" dirty="0"/>
              <a:t>, “Towards </a:t>
            </a:r>
            <a:r>
              <a:rPr lang="en-US" sz="1500" b="0" dirty="0" err="1"/>
              <a:t>characterisation</a:t>
            </a:r>
            <a:r>
              <a:rPr lang="en-US" sz="1500" b="0" dirty="0"/>
              <a:t> of music </a:t>
            </a:r>
            <a:br>
              <a:rPr lang="en-US" sz="1500" b="0" dirty="0"/>
            </a:br>
            <a:r>
              <a:rPr lang="en-US" sz="1500" b="0" dirty="0"/>
              <a:t>via rhythmic patterns,” in </a:t>
            </a:r>
            <a:r>
              <a:rPr lang="en-US" sz="1500" b="0" i="1" dirty="0"/>
              <a:t>Proc. ISMIR</a:t>
            </a:r>
            <a:r>
              <a:rPr lang="en-US" sz="1500" b="0" dirty="0"/>
              <a:t>, pp. 509-517, 2004.</a:t>
            </a:r>
          </a:p>
          <a:p>
            <a:endParaRPr lang="en-US" sz="1600" b="0" dirty="0" smtClean="0"/>
          </a:p>
          <a:p>
            <a:endParaRPr lang="en-US" sz="1600" b="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1811" y="3367004"/>
            <a:ext cx="7724796" cy="3511272"/>
          </a:xfrm>
          <a:prstGeom prst="rect">
            <a:avLst/>
          </a:prstGeom>
        </p:spPr>
      </p:pic>
      <p:pic>
        <p:nvPicPr>
          <p:cNvPr id="9" name="Albums-Latin_Jam4-0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980503" y="4048449"/>
            <a:ext cx="398012" cy="398012"/>
          </a:xfrm>
          <a:prstGeom prst="rect">
            <a:avLst/>
          </a:prstGeom>
        </p:spPr>
      </p:pic>
      <p:pic>
        <p:nvPicPr>
          <p:cNvPr id="10" name="Albums-Fire-1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616526" y="4446461"/>
            <a:ext cx="346055" cy="346055"/>
          </a:xfrm>
          <a:prstGeom prst="rect">
            <a:avLst/>
          </a:prstGeom>
        </p:spPr>
      </p:pic>
      <p:pic>
        <p:nvPicPr>
          <p:cNvPr id="11" name="Albums-AnaBelen_Veneo-11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18455" y="4715055"/>
            <a:ext cx="437265" cy="437265"/>
          </a:xfrm>
          <a:prstGeom prst="rect">
            <a:avLst/>
          </a:prstGeom>
        </p:spPr>
      </p:pic>
      <p:pic>
        <p:nvPicPr>
          <p:cNvPr id="12" name="Media-105614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72349" y="5081772"/>
            <a:ext cx="401991" cy="401991"/>
          </a:xfrm>
          <a:prstGeom prst="rect">
            <a:avLst/>
          </a:prstGeom>
        </p:spPr>
      </p:pic>
      <p:pic>
        <p:nvPicPr>
          <p:cNvPr id="13" name="Albums-Latin_Jam-06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5720" y="5373517"/>
            <a:ext cx="425507" cy="425507"/>
          </a:xfrm>
          <a:prstGeom prst="rect">
            <a:avLst/>
          </a:prstGeom>
        </p:spPr>
      </p:pic>
      <p:pic>
        <p:nvPicPr>
          <p:cNvPr id="14" name="Albums-Ballroom_Classics4-07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37075" y="5679231"/>
            <a:ext cx="437265" cy="437265"/>
          </a:xfrm>
          <a:prstGeom prst="rect">
            <a:avLst/>
          </a:prstGeom>
        </p:spPr>
      </p:pic>
      <p:pic>
        <p:nvPicPr>
          <p:cNvPr id="15" name="Media-105509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83919" y="6066263"/>
            <a:ext cx="401991" cy="4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7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7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00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17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004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178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178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Repetitive </a:t>
            </a:r>
            <a:r>
              <a:rPr lang="en-US" dirty="0" smtClean="0"/>
              <a:t>rhythmic</a:t>
            </a:r>
            <a:r>
              <a:rPr lang="en-US" dirty="0" smtClean="0">
                <a:solidFill>
                  <a:schemeClr val="tx1"/>
                </a:solidFill>
              </a:rPr>
              <a:t> patterns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cha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15" y="1614571"/>
            <a:ext cx="5878500" cy="1281029"/>
          </a:xfrm>
          <a:prstGeom prst="rect">
            <a:avLst/>
          </a:prstGeom>
        </p:spPr>
      </p:pic>
      <p:pic>
        <p:nvPicPr>
          <p:cNvPr id="6" name="Picture 5" descr="jive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4" y="2843720"/>
            <a:ext cx="5144814" cy="1491692"/>
          </a:xfrm>
          <a:prstGeom prst="rect">
            <a:avLst/>
          </a:prstGeom>
        </p:spPr>
      </p:pic>
      <p:pic>
        <p:nvPicPr>
          <p:cNvPr id="7" name="Picture 6" descr="rumba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79" y="4281463"/>
            <a:ext cx="7419536" cy="927442"/>
          </a:xfrm>
          <a:prstGeom prst="rect">
            <a:avLst/>
          </a:prstGeom>
        </p:spPr>
      </p:pic>
      <p:pic>
        <p:nvPicPr>
          <p:cNvPr id="8" name="Picture 7" descr="tango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3" y="5503077"/>
            <a:ext cx="5489893" cy="623086"/>
          </a:xfrm>
          <a:prstGeom prst="rect">
            <a:avLst/>
          </a:prstGeom>
        </p:spPr>
      </p:pic>
      <p:pic>
        <p:nvPicPr>
          <p:cNvPr id="9" name="Albums-Latin_Jam4-0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462721" y="1920208"/>
            <a:ext cx="398012" cy="398012"/>
          </a:xfrm>
          <a:prstGeom prst="rect">
            <a:avLst/>
          </a:prstGeom>
        </p:spPr>
      </p:pic>
      <p:pic>
        <p:nvPicPr>
          <p:cNvPr id="10" name="Albums-Fire-1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902345" y="3440320"/>
            <a:ext cx="346055" cy="346055"/>
          </a:xfrm>
          <a:prstGeom prst="rect">
            <a:avLst/>
          </a:prstGeom>
        </p:spPr>
      </p:pic>
      <p:pic>
        <p:nvPicPr>
          <p:cNvPr id="11" name="Media-105614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44588" y="4471076"/>
            <a:ext cx="401991" cy="401991"/>
          </a:xfrm>
          <a:prstGeom prst="rect">
            <a:avLst/>
          </a:prstGeom>
        </p:spPr>
      </p:pic>
      <p:pic>
        <p:nvPicPr>
          <p:cNvPr id="12" name="Albums-Ballroom_Classics4-07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42206" y="5503077"/>
            <a:ext cx="437265" cy="4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0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7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178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178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211780"/>
            <a:ext cx="6730009" cy="1371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 smtClean="0"/>
              <a:t>Dog </a:t>
            </a:r>
            <a:r>
              <a:rPr lang="en-US" dirty="0" smtClean="0">
                <a:solidFill>
                  <a:schemeClr val="tx1"/>
                </a:solidFill>
              </a:rPr>
              <a:t>Beau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203800"/>
            <a:ext cx="6604000" cy="4711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043" y="6079027"/>
            <a:ext cx="7914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500" i="1" dirty="0" err="1">
                <a:solidFill>
                  <a:schemeClr val="bg1">
                    <a:lumMod val="50000"/>
                  </a:schemeClr>
                </a:solidFill>
              </a:rPr>
              <a:t>www.dailymail.co.uk</a:t>
            </a:r>
            <a:r>
              <a:rPr lang="en-US" sz="1500" i="1" dirty="0">
                <a:solidFill>
                  <a:schemeClr val="bg1">
                    <a:lumMod val="50000"/>
                  </a:schemeClr>
                </a:solidFill>
              </a:rPr>
              <a:t>/news/article-2026905</a:t>
            </a: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br>
              <a:rPr lang="en-US" sz="15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500" i="1" dirty="0" smtClean="0">
                <a:solidFill>
                  <a:schemeClr val="bg1">
                    <a:lumMod val="50000"/>
                  </a:schemeClr>
                </a:solidFill>
              </a:rPr>
              <a:t>Meet</a:t>
            </a:r>
            <a:r>
              <a:rPr lang="en-US" sz="1500" i="1" dirty="0">
                <a:solidFill>
                  <a:schemeClr val="bg1">
                    <a:lumMod val="50000"/>
                  </a:schemeClr>
                </a:solidFill>
              </a:rPr>
              <a:t>-Beau-The-</a:t>
            </a:r>
            <a:r>
              <a:rPr lang="en-US" sz="1500" i="1" dirty="0" err="1">
                <a:solidFill>
                  <a:schemeClr val="bg1">
                    <a:lumMod val="50000"/>
                  </a:schemeClr>
                </a:solidFill>
              </a:rPr>
              <a:t>maths</a:t>
            </a:r>
            <a:r>
              <a:rPr lang="en-US" sz="1500" i="1" dirty="0">
                <a:solidFill>
                  <a:schemeClr val="bg1">
                    <a:lumMod val="50000"/>
                  </a:schemeClr>
                </a:solidFill>
              </a:rPr>
              <a:t>-genius-dog-add-subtract-square-roots--long-gets-biscuit-</a:t>
            </a:r>
            <a:r>
              <a:rPr lang="en-US" sz="1500" i="1" dirty="0" err="1">
                <a:solidFill>
                  <a:schemeClr val="bg1">
                    <a:lumMod val="50000"/>
                  </a:schemeClr>
                </a:solidFill>
              </a:rPr>
              <a:t>return.html</a:t>
            </a:r>
            <a:endParaRPr lang="en-US" sz="15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576417">
            <a:off x="241501" y="1276495"/>
            <a:ext cx="840513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D1282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arker Felt"/>
                <a:cs typeface="Marker Felt"/>
              </a:rPr>
              <a:t>Are you </a:t>
            </a:r>
          </a:p>
          <a:p>
            <a:pPr algn="ctr"/>
            <a:r>
              <a:rPr lang="en-US" sz="13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D1282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arker Felt"/>
                <a:cs typeface="Marker Felt"/>
              </a:rPr>
              <a:t>suspicious?</a:t>
            </a:r>
            <a:endParaRPr lang="en-US" sz="13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D1282E"/>
              </a:solidFill>
              <a:effectLst>
                <a:outerShdw blurRad="50800" algn="tl" rotWithShape="0">
                  <a:srgbClr val="000000"/>
                </a:outerShdw>
              </a:effectLst>
              <a:latin typeface="Marker Felt"/>
              <a:cs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375033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4611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One</a:t>
            </a:r>
            <a:r>
              <a:rPr lang="en-US" dirty="0" smtClean="0"/>
              <a:t> state of the art </a:t>
            </a:r>
            <a:r>
              <a:rPr lang="en-US" dirty="0" smtClean="0">
                <a:solidFill>
                  <a:schemeClr val="tx1"/>
                </a:solidFill>
              </a:rPr>
              <a:t>example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239" y="1754464"/>
            <a:ext cx="7620000" cy="43735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Confusion table and </a:t>
            </a:r>
            <a:br>
              <a:rPr lang="en-US" dirty="0" smtClean="0"/>
            </a:br>
            <a:r>
              <a:rPr lang="en-US" dirty="0" smtClean="0"/>
              <a:t>other figures of merit</a:t>
            </a:r>
            <a:br>
              <a:rPr lang="en-US" dirty="0" smtClean="0"/>
            </a:br>
            <a:r>
              <a:rPr lang="en-US" dirty="0" smtClean="0"/>
              <a:t>show excellent results.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Baseline </a:t>
            </a:r>
            <a:r>
              <a:rPr lang="en-US" dirty="0" smtClean="0"/>
              <a:t>accuracy: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14.3% (random choice</a:t>
            </a:r>
            <a:r>
              <a:rPr lang="en-US" i="1" dirty="0" smtClean="0"/>
              <a:t>)</a:t>
            </a:r>
          </a:p>
          <a:p>
            <a:endParaRPr lang="en-US" i="1" dirty="0"/>
          </a:p>
          <a:p>
            <a:r>
              <a:rPr lang="en-US" dirty="0" smtClean="0"/>
              <a:t>How does it compare?</a:t>
            </a:r>
            <a:r>
              <a:rPr lang="en-US" i="1" dirty="0" smtClean="0"/>
              <a:t> </a:t>
            </a:r>
            <a:endParaRPr lang="en-US" sz="1600" b="0" dirty="0" smtClean="0"/>
          </a:p>
        </p:txBody>
      </p:sp>
      <p:pic>
        <p:nvPicPr>
          <p:cNvPr id="4" name="Picture 3" descr="FoM_DeSPerF_BALLROOM_random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93" y="1754464"/>
            <a:ext cx="5422507" cy="5103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4186" y="1583108"/>
            <a:ext cx="81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34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can we </a:t>
            </a:r>
            <a:r>
              <a:rPr lang="en-US" dirty="0" smtClean="0"/>
              <a:t>conclude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20855" cy="4726196"/>
          </a:xfrm>
        </p:spPr>
        <p:txBody>
          <a:bodyPr>
            <a:normAutofit/>
          </a:bodyPr>
          <a:lstStyle/>
          <a:p>
            <a:r>
              <a:rPr lang="en-US" dirty="0" smtClean="0"/>
              <a:t>System 1: </a:t>
            </a:r>
            <a:r>
              <a:rPr lang="en-US" dirty="0"/>
              <a:t>93.6</a:t>
            </a:r>
            <a:r>
              <a:rPr lang="en-US" dirty="0" smtClean="0"/>
              <a:t>%</a:t>
            </a:r>
          </a:p>
          <a:p>
            <a:r>
              <a:rPr lang="en-US" dirty="0" smtClean="0"/>
              <a:t>System 2: </a:t>
            </a:r>
            <a:r>
              <a:rPr lang="en-US" dirty="0" smtClean="0"/>
              <a:t>91.5%</a:t>
            </a:r>
            <a:endParaRPr lang="en-US" dirty="0" smtClean="0"/>
          </a:p>
          <a:p>
            <a:r>
              <a:rPr lang="en-US" dirty="0" smtClean="0"/>
              <a:t>System </a:t>
            </a:r>
            <a:r>
              <a:rPr lang="en-US" dirty="0"/>
              <a:t>3</a:t>
            </a:r>
            <a:r>
              <a:rPr lang="en-US" dirty="0" smtClean="0"/>
              <a:t>: </a:t>
            </a:r>
            <a:r>
              <a:rPr lang="en-US" dirty="0"/>
              <a:t>28.5</a:t>
            </a:r>
            <a:r>
              <a:rPr lang="en-US" dirty="0" smtClean="0"/>
              <a:t>%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1 and 2 have learned </a:t>
            </a: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dirty="0">
                <a:solidFill>
                  <a:schemeClr val="tx2"/>
                </a:solidFill>
              </a:rPr>
              <a:t>repetitive rhythmic patterns</a:t>
            </a:r>
            <a:r>
              <a:rPr lang="en-US" dirty="0" smtClean="0">
                <a:solidFill>
                  <a:srgbClr val="000000"/>
                </a:solidFill>
              </a:rPr>
              <a:t>”.</a:t>
            </a:r>
            <a:endParaRPr lang="en-US" i="1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System 3 has not learned “</a:t>
            </a:r>
            <a:r>
              <a:rPr lang="en-US" dirty="0">
                <a:solidFill>
                  <a:schemeClr val="tx2"/>
                </a:solidFill>
              </a:rPr>
              <a:t>repetitive rhythmic patterns</a:t>
            </a:r>
            <a:r>
              <a:rPr lang="en-US" dirty="0">
                <a:solidFill>
                  <a:srgbClr val="000000"/>
                </a:solidFill>
              </a:rPr>
              <a:t>”.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</a:t>
            </a:r>
            <a:r>
              <a:rPr lang="en-US" dirty="0" smtClean="0">
                <a:solidFill>
                  <a:srgbClr val="000000"/>
                </a:solidFill>
              </a:rPr>
              <a:t>1 and 2 are </a:t>
            </a:r>
            <a:r>
              <a:rPr lang="en-US" dirty="0" smtClean="0">
                <a:solidFill>
                  <a:srgbClr val="D1282E"/>
                </a:solidFill>
              </a:rPr>
              <a:t>superior</a:t>
            </a:r>
            <a:r>
              <a:rPr lang="en-US" dirty="0" smtClean="0">
                <a:solidFill>
                  <a:srgbClr val="000000"/>
                </a:solidFill>
              </a:rPr>
              <a:t> to system 3.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1 and 2 </a:t>
            </a:r>
            <a:r>
              <a:rPr lang="en-US" dirty="0" smtClean="0">
                <a:solidFill>
                  <a:srgbClr val="D1282E"/>
                </a:solidFill>
              </a:rPr>
              <a:t>can help</a:t>
            </a:r>
            <a:r>
              <a:rPr lang="en-US" dirty="0" smtClean="0">
                <a:solidFill>
                  <a:srgbClr val="000000"/>
                </a:solidFill>
              </a:rPr>
              <a:t> connect users with music.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</a:t>
            </a:r>
            <a:r>
              <a:rPr lang="en-US" dirty="0">
                <a:solidFill>
                  <a:srgbClr val="000000"/>
                </a:solidFill>
              </a:rPr>
              <a:t>1 and 2 </a:t>
            </a:r>
            <a:r>
              <a:rPr lang="en-US" dirty="0">
                <a:solidFill>
                  <a:srgbClr val="D1282E"/>
                </a:solidFill>
              </a:rPr>
              <a:t>can help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users make music.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4963" y="2116486"/>
            <a:ext cx="295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Choosing randomly: 14.3%</a:t>
            </a:r>
          </a:p>
        </p:txBody>
      </p:sp>
    </p:spTree>
    <p:extLst>
      <p:ext uri="{BB962C8B-B14F-4D97-AF65-F5344CB8AC3E}">
        <p14:creationId xmlns:p14="http://schemas.microsoft.com/office/powerpoint/2010/main" val="25101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can we </a:t>
            </a:r>
            <a:r>
              <a:rPr lang="en-US" dirty="0" smtClean="0"/>
              <a:t>conclude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20855" cy="4726196"/>
          </a:xfrm>
        </p:spPr>
        <p:txBody>
          <a:bodyPr>
            <a:normAutofit/>
          </a:bodyPr>
          <a:lstStyle/>
          <a:p>
            <a:r>
              <a:rPr lang="en-US" dirty="0" smtClean="0"/>
              <a:t>System 1: </a:t>
            </a:r>
            <a:r>
              <a:rPr lang="en-US" dirty="0"/>
              <a:t>93.6</a:t>
            </a:r>
            <a:r>
              <a:rPr lang="en-US" dirty="0" smtClean="0"/>
              <a:t>%</a:t>
            </a:r>
          </a:p>
          <a:p>
            <a:r>
              <a:rPr lang="en-US" dirty="0" smtClean="0"/>
              <a:t>System 2: </a:t>
            </a:r>
            <a:r>
              <a:rPr lang="en-US" dirty="0" smtClean="0"/>
              <a:t>91.5%</a:t>
            </a:r>
            <a:endParaRPr lang="en-US" dirty="0" smtClean="0"/>
          </a:p>
          <a:p>
            <a:r>
              <a:rPr lang="en-US" dirty="0" smtClean="0"/>
              <a:t>System </a:t>
            </a:r>
            <a:r>
              <a:rPr lang="en-US" dirty="0"/>
              <a:t>3</a:t>
            </a:r>
            <a:r>
              <a:rPr lang="en-US" dirty="0" smtClean="0"/>
              <a:t>: </a:t>
            </a:r>
            <a:r>
              <a:rPr lang="en-US" dirty="0"/>
              <a:t>28.5</a:t>
            </a:r>
            <a:r>
              <a:rPr lang="en-US" dirty="0" smtClean="0"/>
              <a:t>%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1 and 2 have learned </a:t>
            </a: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dirty="0">
                <a:solidFill>
                  <a:schemeClr val="tx2"/>
                </a:solidFill>
              </a:rPr>
              <a:t>repetitive rhythmic patterns</a:t>
            </a:r>
            <a:r>
              <a:rPr lang="en-US" dirty="0" smtClean="0">
                <a:solidFill>
                  <a:srgbClr val="000000"/>
                </a:solidFill>
              </a:rPr>
              <a:t>”.</a:t>
            </a:r>
            <a:endParaRPr lang="en-US" i="1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System 3 has not learned “</a:t>
            </a:r>
            <a:r>
              <a:rPr lang="en-US" dirty="0">
                <a:solidFill>
                  <a:schemeClr val="tx2"/>
                </a:solidFill>
              </a:rPr>
              <a:t>repetitive rhythmic patterns</a:t>
            </a:r>
            <a:r>
              <a:rPr lang="en-US" dirty="0">
                <a:solidFill>
                  <a:srgbClr val="000000"/>
                </a:solidFill>
              </a:rPr>
              <a:t>”.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</a:t>
            </a:r>
            <a:r>
              <a:rPr lang="en-US" dirty="0" smtClean="0">
                <a:solidFill>
                  <a:srgbClr val="000000"/>
                </a:solidFill>
              </a:rPr>
              <a:t>1 and 2 are </a:t>
            </a:r>
            <a:r>
              <a:rPr lang="en-US" dirty="0" smtClean="0">
                <a:solidFill>
                  <a:srgbClr val="D1282E"/>
                </a:solidFill>
              </a:rPr>
              <a:t>superior</a:t>
            </a:r>
            <a:r>
              <a:rPr lang="en-US" dirty="0" smtClean="0">
                <a:solidFill>
                  <a:srgbClr val="000000"/>
                </a:solidFill>
              </a:rPr>
              <a:t> to system 3.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1 and 2 </a:t>
            </a:r>
            <a:r>
              <a:rPr lang="en-US" dirty="0" smtClean="0">
                <a:solidFill>
                  <a:srgbClr val="D1282E"/>
                </a:solidFill>
              </a:rPr>
              <a:t>can help</a:t>
            </a:r>
            <a:r>
              <a:rPr lang="en-US" dirty="0" smtClean="0">
                <a:solidFill>
                  <a:srgbClr val="000000"/>
                </a:solidFill>
              </a:rPr>
              <a:t> connect users with music.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</a:t>
            </a:r>
            <a:r>
              <a:rPr lang="en-US" dirty="0">
                <a:solidFill>
                  <a:srgbClr val="000000"/>
                </a:solidFill>
              </a:rPr>
              <a:t>1 and 2 </a:t>
            </a:r>
            <a:r>
              <a:rPr lang="en-US" dirty="0">
                <a:solidFill>
                  <a:srgbClr val="D1282E"/>
                </a:solidFill>
              </a:rPr>
              <a:t>can help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users make music.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4963" y="2116486"/>
            <a:ext cx="295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Choosing randomly: 14.3%</a:t>
            </a:r>
          </a:p>
        </p:txBody>
      </p:sp>
      <p:sp>
        <p:nvSpPr>
          <p:cNvPr id="6" name="TextBox 5"/>
          <p:cNvSpPr txBox="1"/>
          <p:nvPr/>
        </p:nvSpPr>
        <p:spPr>
          <a:xfrm rot="19576417">
            <a:off x="1035889" y="601110"/>
            <a:ext cx="710950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D1282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arker Felt"/>
                <a:cs typeface="Marker Felt"/>
              </a:rPr>
              <a:t>NO!</a:t>
            </a:r>
            <a:endParaRPr lang="en-US" sz="36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D1282E"/>
              </a:solidFill>
              <a:effectLst>
                <a:outerShdw blurRad="50800" algn="tl" rotWithShape="0">
                  <a:srgbClr val="000000"/>
                </a:outerShdw>
              </a:effectLst>
              <a:latin typeface="Marker Felt"/>
              <a:cs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291258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4611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Our </a:t>
            </a:r>
            <a:r>
              <a:rPr lang="en-US" dirty="0" smtClean="0"/>
              <a:t>state of the art </a:t>
            </a:r>
            <a:r>
              <a:rPr lang="en-US" dirty="0" smtClean="0">
                <a:solidFill>
                  <a:schemeClr val="tx1"/>
                </a:solidFill>
              </a:rPr>
              <a:t>example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239" y="1754464"/>
            <a:ext cx="7620000" cy="437356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How will the 91.5% system classify these </a:t>
            </a:r>
            <a:br>
              <a:rPr lang="en-US" sz="2400" dirty="0"/>
            </a:br>
            <a:r>
              <a:rPr lang="en-US" sz="2400" dirty="0"/>
              <a:t>“repetitive rhythmic patterns”?</a:t>
            </a:r>
            <a:endParaRPr lang="en-US" sz="2400" dirty="0"/>
          </a:p>
        </p:txBody>
      </p:sp>
      <p:pic>
        <p:nvPicPr>
          <p:cNvPr id="6" name="Albums-Pais_Tropical-10_ChaCha_0.9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" y="3022600"/>
            <a:ext cx="812800" cy="812800"/>
          </a:xfrm>
          <a:prstGeom prst="rect">
            <a:avLst/>
          </a:prstGeom>
        </p:spPr>
      </p:pic>
      <p:pic>
        <p:nvPicPr>
          <p:cNvPr id="7" name="Albums-Pais_Tropical-10_Quickstep_0.98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63900" y="3022600"/>
            <a:ext cx="812800" cy="812800"/>
          </a:xfrm>
          <a:prstGeom prst="rect">
            <a:avLst/>
          </a:prstGeom>
        </p:spPr>
      </p:pic>
      <p:pic>
        <p:nvPicPr>
          <p:cNvPr id="8" name="Albums-Pais_Tropical-10_Rumba_1.00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99100" y="3022600"/>
            <a:ext cx="812800" cy="812800"/>
          </a:xfrm>
          <a:prstGeom prst="rect">
            <a:avLst/>
          </a:prstGeom>
        </p:spPr>
      </p:pic>
      <p:pic>
        <p:nvPicPr>
          <p:cNvPr id="9" name="Albums-Pais_Tropical-10_Waltz_1.1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930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71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7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03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33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4611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Our </a:t>
            </a:r>
            <a:r>
              <a:rPr lang="en-US" dirty="0" smtClean="0"/>
              <a:t>state of the art </a:t>
            </a:r>
            <a:r>
              <a:rPr lang="en-US" dirty="0" smtClean="0">
                <a:solidFill>
                  <a:schemeClr val="tx1"/>
                </a:solidFill>
              </a:rPr>
              <a:t>example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239" y="1754464"/>
            <a:ext cx="7620000" cy="487719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How will the </a:t>
            </a:r>
            <a:r>
              <a:rPr lang="en-US" sz="2400" dirty="0" smtClean="0"/>
              <a:t>91.5% system classify </a:t>
            </a:r>
            <a:r>
              <a:rPr lang="en-US" sz="2400" dirty="0"/>
              <a:t>these </a:t>
            </a:r>
            <a:br>
              <a:rPr lang="en-US" sz="2400" dirty="0"/>
            </a:br>
            <a:r>
              <a:rPr lang="en-US" sz="2400" dirty="0"/>
              <a:t>“repetitive rhythmic patterns”?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3600" i="1" dirty="0" smtClean="0"/>
              <a:t>Why did that happen</a:t>
            </a:r>
            <a:r>
              <a:rPr lang="en-US" sz="3600" i="1" dirty="0" smtClean="0"/>
              <a:t>?</a:t>
            </a:r>
          </a:p>
          <a:p>
            <a:pPr algn="ctr"/>
            <a:r>
              <a:rPr lang="en-US" sz="3600" i="1" dirty="0" smtClean="0"/>
              <a:t>How is it getting 91.5% correct?</a:t>
            </a:r>
            <a:endParaRPr lang="en-US" sz="3600" i="1" dirty="0"/>
          </a:p>
        </p:txBody>
      </p:sp>
      <p:pic>
        <p:nvPicPr>
          <p:cNvPr id="6" name="Albums-Pais_Tropical-10_ChaCha_0.9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" y="3022600"/>
            <a:ext cx="812800" cy="812800"/>
          </a:xfrm>
          <a:prstGeom prst="rect">
            <a:avLst/>
          </a:prstGeom>
        </p:spPr>
      </p:pic>
      <p:pic>
        <p:nvPicPr>
          <p:cNvPr id="7" name="Albums-Pais_Tropical-10_Quickstep_0.98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63900" y="3022600"/>
            <a:ext cx="812800" cy="812800"/>
          </a:xfrm>
          <a:prstGeom prst="rect">
            <a:avLst/>
          </a:prstGeom>
        </p:spPr>
      </p:pic>
      <p:pic>
        <p:nvPicPr>
          <p:cNvPr id="8" name="Albums-Pais_Tropical-10_Rumba_1.00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99100" y="3022600"/>
            <a:ext cx="812800" cy="812800"/>
          </a:xfrm>
          <a:prstGeom prst="rect">
            <a:avLst/>
          </a:prstGeom>
        </p:spPr>
      </p:pic>
      <p:pic>
        <p:nvPicPr>
          <p:cNvPr id="9" name="Albums-Pais_Tropical-10_Waltz_1.1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93000" y="3022600"/>
            <a:ext cx="812800" cy="812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4064000"/>
            <a:ext cx="148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ha cha cha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05757" y="4064000"/>
            <a:ext cx="121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uickstep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61000" y="4064000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Rumba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76419" y="4064000"/>
            <a:ext cx="7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10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7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03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33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01160"/>
            <a:ext cx="8686801" cy="5765878"/>
          </a:xfrm>
        </p:spPr>
        <p:txBody>
          <a:bodyPr/>
          <a:lstStyle/>
          <a:p>
            <a:r>
              <a:rPr lang="en-US" sz="10000" dirty="0" smtClean="0">
                <a:solidFill>
                  <a:srgbClr val="D1282E"/>
                </a:solidFill>
              </a:rPr>
              <a:t>What</a:t>
            </a:r>
            <a:r>
              <a:rPr lang="en-US" sz="10000" dirty="0" smtClean="0">
                <a:solidFill>
                  <a:srgbClr val="000000"/>
                </a:solidFill>
              </a:rPr>
              <a:t>’</a:t>
            </a:r>
            <a:r>
              <a:rPr lang="en-US" sz="10000" dirty="0" smtClean="0">
                <a:solidFill>
                  <a:srgbClr val="D1282E"/>
                </a:solidFill>
              </a:rPr>
              <a:t>s</a:t>
            </a:r>
            <a:br>
              <a:rPr lang="en-US" sz="10000" dirty="0" smtClean="0">
                <a:solidFill>
                  <a:srgbClr val="D1282E"/>
                </a:solidFill>
              </a:rPr>
            </a:br>
            <a:r>
              <a:rPr lang="en-US" sz="10000" dirty="0" smtClean="0">
                <a:solidFill>
                  <a:srgbClr val="000000"/>
                </a:solidFill>
              </a:rPr>
              <a:t>under </a:t>
            </a:r>
            <a:br>
              <a:rPr lang="en-US" sz="10000" dirty="0" smtClean="0">
                <a:solidFill>
                  <a:srgbClr val="000000"/>
                </a:solidFill>
              </a:rPr>
            </a:br>
            <a:r>
              <a:rPr lang="en-US" sz="6900" i="1" dirty="0" smtClean="0">
                <a:solidFill>
                  <a:srgbClr val="000000"/>
                </a:solidFill>
              </a:rPr>
              <a:t>the</a:t>
            </a:r>
            <a:r>
              <a:rPr lang="en-US" sz="10000" i="1" dirty="0" smtClean="0">
                <a:solidFill>
                  <a:srgbClr val="000000"/>
                </a:solidFill>
              </a:rPr>
              <a:t> hood</a:t>
            </a:r>
            <a:endParaRPr lang="en-US" sz="15000" i="1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49994" y="-327332"/>
            <a:ext cx="25346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rgbClr val="D1282E"/>
                </a:solidFill>
                <a:latin typeface="+mj-lt"/>
              </a:rPr>
              <a:t>?</a:t>
            </a:r>
            <a:endParaRPr lang="en-US" sz="30000" dirty="0">
              <a:solidFill>
                <a:srgbClr val="D1282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461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mpo_BALLROOM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64" y="2439426"/>
            <a:ext cx="6476546" cy="3220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868583" cy="137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look under the hood </a:t>
            </a:r>
            <a:r>
              <a:rPr lang="en-US" dirty="0" smtClean="0"/>
              <a:t>System </a:t>
            </a:r>
            <a:r>
              <a:rPr lang="en-US" dirty="0"/>
              <a:t>1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93.6%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0842"/>
            <a:ext cx="8032711" cy="4867295"/>
          </a:xfrm>
        </p:spPr>
        <p:txBody>
          <a:bodyPr>
            <a:normAutofit/>
          </a:bodyPr>
          <a:lstStyle/>
          <a:p>
            <a:r>
              <a:rPr lang="en-US" dirty="0" smtClean="0"/>
              <a:t>Single nearest neighbor classification using tempo.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/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Does it achieve </a:t>
            </a:r>
            <a:r>
              <a:rPr lang="en-US" sz="2400" dirty="0" smtClean="0"/>
              <a:t>93.6% </a:t>
            </a:r>
            <a:r>
              <a:rPr lang="en-US" sz="2400" dirty="0"/>
              <a:t>accuracy </a:t>
            </a:r>
            <a:r>
              <a:rPr lang="en-US" sz="2400" dirty="0">
                <a:solidFill>
                  <a:srgbClr val="D1282E"/>
                </a:solidFill>
              </a:rPr>
              <a:t>because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it is detecting </a:t>
            </a:r>
            <a:r>
              <a:rPr lang="en-US" sz="2400" dirty="0" smtClean="0"/>
              <a:t>“repetitive </a:t>
            </a:r>
            <a:r>
              <a:rPr lang="en-US" sz="2400" dirty="0"/>
              <a:t>rhythmic </a:t>
            </a:r>
            <a:r>
              <a:rPr lang="en-US" sz="2400" dirty="0" smtClean="0"/>
              <a:t>patterns”?</a:t>
            </a:r>
            <a:endParaRPr lang="en-US" sz="24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1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15620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 look under the hood </a:t>
            </a:r>
            <a:r>
              <a:rPr lang="en-US" dirty="0" smtClean="0"/>
              <a:t>System </a:t>
            </a:r>
            <a:r>
              <a:rPr lang="en-US" dirty="0" smtClean="0"/>
              <a:t>2 (</a:t>
            </a:r>
            <a:r>
              <a:rPr lang="en-US" dirty="0" smtClean="0"/>
              <a:t>91.5%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173819" cy="47144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Our deep learning system</a:t>
            </a:r>
            <a:endParaRPr lang="en-US" sz="1600" b="0" dirty="0"/>
          </a:p>
          <a:p>
            <a:endParaRPr lang="en-US" sz="1600" b="0" dirty="0" smtClean="0"/>
          </a:p>
          <a:p>
            <a:pPr algn="ctr"/>
            <a:r>
              <a:rPr lang="en-US" sz="2400" dirty="0" smtClean="0"/>
              <a:t>Does it achieve </a:t>
            </a:r>
            <a:r>
              <a:rPr lang="en-US" sz="2400" dirty="0" smtClean="0"/>
              <a:t>91.5% </a:t>
            </a:r>
            <a:r>
              <a:rPr lang="en-US" sz="2400" dirty="0" smtClean="0"/>
              <a:t>accuracy </a:t>
            </a:r>
            <a:r>
              <a:rPr lang="en-US" sz="2400" dirty="0" smtClean="0">
                <a:solidFill>
                  <a:srgbClr val="D1282E"/>
                </a:solidFill>
              </a:rPr>
              <a:t>because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it is detecting “repetitive rhythmic patterns”?</a:t>
            </a:r>
            <a:endParaRPr lang="en-US" sz="2400" dirty="0"/>
          </a:p>
        </p:txBody>
      </p:sp>
      <p:pic>
        <p:nvPicPr>
          <p:cNvPr id="4" name="Albums-Pais_Tropical-10_ChaCha_0.9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8271" y="4727082"/>
            <a:ext cx="8128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271" y="5768482"/>
            <a:ext cx="148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ha cha cha</a:t>
            </a:r>
            <a:endParaRPr lang="en-US" dirty="0"/>
          </a:p>
        </p:txBody>
      </p:sp>
      <p:pic>
        <p:nvPicPr>
          <p:cNvPr id="6" name="Albums-Pais_Tropical-10_Quickstep_0.98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03971" y="4727082"/>
            <a:ext cx="812800" cy="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5828" y="5768482"/>
            <a:ext cx="121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uickstep</a:t>
            </a:r>
            <a:endParaRPr lang="en-US" dirty="0"/>
          </a:p>
        </p:txBody>
      </p:sp>
      <p:pic>
        <p:nvPicPr>
          <p:cNvPr id="8" name="Albums-Pais_Tropical-10_Rumba_1.00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39171" y="4727082"/>
            <a:ext cx="812800" cy="81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01071" y="5768482"/>
            <a:ext cx="92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Rumba</a:t>
            </a:r>
            <a:endParaRPr lang="en-US" dirty="0"/>
          </a:p>
        </p:txBody>
      </p:sp>
      <p:pic>
        <p:nvPicPr>
          <p:cNvPr id="10" name="Albums-Pais_Tropical-10_Waltz_1.1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33071" y="4727082"/>
            <a:ext cx="812800" cy="812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16490" y="5768482"/>
            <a:ext cx="7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4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7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03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33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74611" cy="8937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System 2, </a:t>
            </a:r>
            <a:r>
              <a:rPr lang="en-US" dirty="0" smtClean="0"/>
              <a:t>so sensitive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239" y="1258134"/>
            <a:ext cx="7620000" cy="4869894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does performance change </a:t>
            </a:r>
            <a:r>
              <a:rPr lang="en-US" dirty="0"/>
              <a:t>with </a:t>
            </a:r>
            <a:r>
              <a:rPr lang="en-US" dirty="0" smtClean="0"/>
              <a:t>time stretching?</a:t>
            </a:r>
            <a:endParaRPr lang="en-US" dirty="0"/>
          </a:p>
          <a:p>
            <a:endParaRPr lang="en-US" sz="1600" b="0" dirty="0" smtClean="0"/>
          </a:p>
        </p:txBody>
      </p:sp>
      <p:pic>
        <p:nvPicPr>
          <p:cNvPr id="16" name="Picture 15" descr="FoM_DeSPerF_BALLROOM_time_F-score-eps-converted-to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392"/>
            <a:ext cx="8772126" cy="3703203"/>
          </a:xfrm>
          <a:prstGeom prst="rect">
            <a:avLst/>
          </a:prstGeom>
        </p:spPr>
      </p:pic>
      <p:pic>
        <p:nvPicPr>
          <p:cNvPr id="4" name="Media-10400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435969" y="5474654"/>
            <a:ext cx="406400" cy="406400"/>
          </a:xfrm>
          <a:prstGeom prst="rect">
            <a:avLst/>
          </a:prstGeom>
        </p:spPr>
      </p:pic>
      <p:pic>
        <p:nvPicPr>
          <p:cNvPr id="5" name="Media-104008_0.99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658003" y="5484256"/>
            <a:ext cx="380677" cy="380677"/>
          </a:xfrm>
          <a:prstGeom prst="rect">
            <a:avLst/>
          </a:prstGeom>
        </p:spPr>
      </p:pic>
      <p:pic>
        <p:nvPicPr>
          <p:cNvPr id="6" name="Media-104008_1.01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669761" y="6274908"/>
            <a:ext cx="368919" cy="368919"/>
          </a:xfrm>
          <a:prstGeom prst="rect">
            <a:avLst/>
          </a:prstGeom>
        </p:spPr>
      </p:pic>
      <p:pic>
        <p:nvPicPr>
          <p:cNvPr id="7" name="Media-104008_0.98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953682" y="5474654"/>
            <a:ext cx="354958" cy="354958"/>
          </a:xfrm>
          <a:prstGeom prst="rect">
            <a:avLst/>
          </a:prstGeom>
        </p:spPr>
      </p:pic>
      <p:pic>
        <p:nvPicPr>
          <p:cNvPr id="8" name="Media-104008_1.02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953682" y="6274908"/>
            <a:ext cx="415954" cy="415954"/>
          </a:xfrm>
          <a:prstGeom prst="rect">
            <a:avLst/>
          </a:prstGeom>
        </p:spPr>
      </p:pic>
      <p:pic>
        <p:nvPicPr>
          <p:cNvPr id="9" name="Media-104008_0.94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927728" y="5474654"/>
            <a:ext cx="331441" cy="331441"/>
          </a:xfrm>
          <a:prstGeom prst="rect">
            <a:avLst/>
          </a:prstGeom>
        </p:spPr>
      </p:pic>
      <p:pic>
        <p:nvPicPr>
          <p:cNvPr id="10" name="Media-104008_1.06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7927728" y="6274908"/>
            <a:ext cx="380677" cy="380677"/>
          </a:xfrm>
          <a:prstGeom prst="rect">
            <a:avLst/>
          </a:prstGeom>
        </p:spPr>
      </p:pic>
      <p:pic>
        <p:nvPicPr>
          <p:cNvPr id="11" name="Media-104008_0.96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434809" y="5484256"/>
            <a:ext cx="425507" cy="425507"/>
          </a:xfrm>
          <a:prstGeom prst="rect">
            <a:avLst/>
          </a:prstGeom>
        </p:spPr>
      </p:pic>
      <p:pic>
        <p:nvPicPr>
          <p:cNvPr id="12" name="Media-104008_1.04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434809" y="6288871"/>
            <a:ext cx="401991" cy="4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9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4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11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24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98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36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305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3305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91400" cy="917283"/>
          </a:xfrm>
        </p:spPr>
        <p:txBody>
          <a:bodyPr/>
          <a:lstStyle/>
          <a:p>
            <a:r>
              <a:rPr lang="en-US" dirty="0" smtClean="0"/>
              <a:t>Confounding </a:t>
            </a:r>
            <a:r>
              <a:rPr lang="en-US" dirty="0" smtClean="0">
                <a:solidFill>
                  <a:srgbClr val="000000"/>
                </a:solidFill>
              </a:rPr>
              <a:t>hurts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79748" cy="48202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These slight tempo changes make </a:t>
            </a:r>
            <a:r>
              <a:rPr lang="en-US" dirty="0" smtClean="0"/>
              <a:t>our </a:t>
            </a:r>
            <a:r>
              <a:rPr lang="en-US" dirty="0" smtClean="0"/>
              <a:t>91.5% accuracy system perform </a:t>
            </a:r>
            <a:r>
              <a:rPr lang="en-US" dirty="0" smtClean="0"/>
              <a:t>no better than </a:t>
            </a:r>
            <a:r>
              <a:rPr lang="en-US" dirty="0" smtClean="0"/>
              <a:t>random (14.3%).</a:t>
            </a:r>
            <a:endParaRPr lang="en-US" dirty="0" smtClean="0"/>
          </a:p>
        </p:txBody>
      </p:sp>
      <p:pic>
        <p:nvPicPr>
          <p:cNvPr id="6" name="Picture 5" descr="tempo_BALLROOM_DEFLATE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9" y="1331202"/>
            <a:ext cx="8313529" cy="413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21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718"/>
            <a:ext cx="3810201" cy="1371600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 smtClean="0"/>
              <a:t>Cat </a:t>
            </a:r>
            <a:br>
              <a:rPr lang="en-US" dirty="0" smtClean="0"/>
            </a:br>
            <a:r>
              <a:rPr lang="en-US" dirty="0" err="1" smtClean="0">
                <a:solidFill>
                  <a:srgbClr val="000000"/>
                </a:solidFill>
              </a:rPr>
              <a:t>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137" y="0"/>
            <a:ext cx="5039064" cy="64787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346" y="6271480"/>
            <a:ext cx="843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www.dailymail.co.uk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/news/article-2153314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b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Arthur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-Farminers-codebreaking-cat-Chas-helps-owner-solve-word-puzzle-putting-paw-final-answer.html</a:t>
            </a:r>
          </a:p>
        </p:txBody>
      </p:sp>
      <p:sp>
        <p:nvSpPr>
          <p:cNvPr id="9" name="TextBox 8"/>
          <p:cNvSpPr txBox="1"/>
          <p:nvPr/>
        </p:nvSpPr>
        <p:spPr>
          <a:xfrm rot="19576417">
            <a:off x="241501" y="1276495"/>
            <a:ext cx="840513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D1282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arker Felt"/>
                <a:cs typeface="Marker Felt"/>
              </a:rPr>
              <a:t>Are you </a:t>
            </a:r>
          </a:p>
          <a:p>
            <a:pPr algn="ctr"/>
            <a:r>
              <a:rPr lang="en-US" sz="13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D1282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arker Felt"/>
                <a:cs typeface="Marker Felt"/>
              </a:rPr>
              <a:t>suspicious?</a:t>
            </a:r>
            <a:endParaRPr lang="en-US" sz="13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D1282E"/>
              </a:solidFill>
              <a:effectLst>
                <a:outerShdw blurRad="50800" algn="tl" rotWithShape="0">
                  <a:srgbClr val="000000"/>
                </a:outerShdw>
              </a:effectLst>
              <a:latin typeface="Marker Felt"/>
              <a:cs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18105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91705" cy="1046624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Same music, </a:t>
            </a:r>
            <a:r>
              <a:rPr lang="en-US" dirty="0" smtClean="0"/>
              <a:t>Many classes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1481540"/>
            <a:ext cx="8232613" cy="4938465"/>
          </a:xfrm>
        </p:spPr>
        <p:txBody>
          <a:bodyPr>
            <a:normAutofit/>
          </a:bodyPr>
          <a:lstStyle/>
          <a:p>
            <a:r>
              <a:rPr lang="en-US" dirty="0" smtClean="0"/>
              <a:t>M</a:t>
            </a:r>
            <a:r>
              <a:rPr lang="en-US" dirty="0" smtClean="0"/>
              <a:t>any different </a:t>
            </a:r>
            <a:r>
              <a:rPr lang="en-US" dirty="0" smtClean="0"/>
              <a:t>classes, </a:t>
            </a:r>
            <a:r>
              <a:rPr lang="en-US" dirty="0" smtClean="0"/>
              <a:t>but </a:t>
            </a:r>
            <a:r>
              <a:rPr lang="en-US" dirty="0" smtClean="0"/>
              <a:t>“</a:t>
            </a:r>
            <a:r>
              <a:rPr lang="en-US" dirty="0"/>
              <a:t>rhythmic patterns</a:t>
            </a:r>
            <a:r>
              <a:rPr lang="en-US" dirty="0" smtClean="0"/>
              <a:t>” are not changing</a:t>
            </a:r>
            <a:r>
              <a:rPr lang="en-US" dirty="0"/>
              <a:t>.</a:t>
            </a:r>
            <a:r>
              <a:rPr lang="en-US" dirty="0" smtClean="0"/>
              <a:t> </a:t>
            </a:r>
            <a:endParaRPr lang="en-US" dirty="0" smtClean="0"/>
          </a:p>
        </p:txBody>
      </p:sp>
      <p:pic>
        <p:nvPicPr>
          <p:cNvPr id="3" name="Picture 2" descr="Nways_DeSPerF_BALLROOM_classified-eps-converted-to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2" y="1977084"/>
            <a:ext cx="8521700" cy="3505200"/>
          </a:xfrm>
          <a:prstGeom prst="rect">
            <a:avLst/>
          </a:prstGeom>
        </p:spPr>
      </p:pic>
      <p:pic>
        <p:nvPicPr>
          <p:cNvPr id="4" name="Media-10400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457199" y="5287167"/>
            <a:ext cx="484298" cy="484298"/>
          </a:xfrm>
          <a:prstGeom prst="rect">
            <a:avLst/>
          </a:prstGeom>
        </p:spPr>
      </p:pic>
      <p:pic>
        <p:nvPicPr>
          <p:cNvPr id="5" name="Media-104008_0.95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742524" y="5287168"/>
            <a:ext cx="484298" cy="484298"/>
          </a:xfrm>
          <a:prstGeom prst="rect">
            <a:avLst/>
          </a:prstGeom>
        </p:spPr>
      </p:pic>
      <p:pic>
        <p:nvPicPr>
          <p:cNvPr id="7" name="Media-104008_1.05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742523" y="6325938"/>
            <a:ext cx="425507" cy="425507"/>
          </a:xfrm>
          <a:prstGeom prst="rect">
            <a:avLst/>
          </a:prstGeom>
        </p:spPr>
      </p:pic>
      <p:pic>
        <p:nvPicPr>
          <p:cNvPr id="8" name="Media-104008_0.9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3106551" y="5287167"/>
            <a:ext cx="449024" cy="449024"/>
          </a:xfrm>
          <a:prstGeom prst="rect">
            <a:avLst/>
          </a:prstGeom>
        </p:spPr>
      </p:pic>
      <p:pic>
        <p:nvPicPr>
          <p:cNvPr id="9" name="Media-104008_1.1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3106551" y="6347250"/>
            <a:ext cx="404195" cy="404195"/>
          </a:xfrm>
          <a:prstGeom prst="rect">
            <a:avLst/>
          </a:prstGeom>
        </p:spPr>
      </p:pic>
      <p:pic>
        <p:nvPicPr>
          <p:cNvPr id="10" name="Media-104008_0.85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4421339" y="5482284"/>
            <a:ext cx="427713" cy="427713"/>
          </a:xfrm>
          <a:prstGeom prst="rect">
            <a:avLst/>
          </a:prstGeom>
        </p:spPr>
      </p:pic>
      <p:pic>
        <p:nvPicPr>
          <p:cNvPr id="11" name="Media-104008_1.15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4421339" y="6349454"/>
            <a:ext cx="401991" cy="401991"/>
          </a:xfrm>
          <a:prstGeom prst="rect">
            <a:avLst/>
          </a:prstGeom>
        </p:spPr>
      </p:pic>
      <p:pic>
        <p:nvPicPr>
          <p:cNvPr id="12" name="Media-104008_0.8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752298" y="5345959"/>
            <a:ext cx="390232" cy="390232"/>
          </a:xfrm>
          <a:prstGeom prst="rect">
            <a:avLst/>
          </a:prstGeom>
        </p:spPr>
      </p:pic>
      <p:pic>
        <p:nvPicPr>
          <p:cNvPr id="13" name="Media-104008_1.2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5752298" y="6325938"/>
            <a:ext cx="425507" cy="425507"/>
          </a:xfrm>
          <a:prstGeom prst="rect">
            <a:avLst/>
          </a:prstGeom>
        </p:spPr>
      </p:pic>
      <p:pic>
        <p:nvPicPr>
          <p:cNvPr id="14" name="Media-104008_0.75.wav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045776" y="5334200"/>
            <a:ext cx="437265" cy="437265"/>
          </a:xfrm>
          <a:prstGeom prst="rect">
            <a:avLst/>
          </a:prstGeom>
        </p:spPr>
      </p:pic>
      <p:pic>
        <p:nvPicPr>
          <p:cNvPr id="15" name="Media-104008_1.25.wav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045776" y="6384729"/>
            <a:ext cx="366716" cy="366716"/>
          </a:xfrm>
          <a:prstGeom prst="rect">
            <a:avLst/>
          </a:prstGeom>
        </p:spPr>
      </p:pic>
      <p:pic>
        <p:nvPicPr>
          <p:cNvPr id="16" name="Media-104008_0.7.wav">
            <a:hlinkClick r:id="" action="ppaction://media"/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360561" y="5392992"/>
            <a:ext cx="343199" cy="343199"/>
          </a:xfrm>
          <a:prstGeom prst="rect">
            <a:avLst/>
          </a:prstGeom>
        </p:spPr>
      </p:pic>
      <p:pic>
        <p:nvPicPr>
          <p:cNvPr id="17" name="Media-104008_1.3.wav">
            <a:hlinkClick r:id="" action="ppaction://media"/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348804" y="6361213"/>
            <a:ext cx="390232" cy="39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3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1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33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86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49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70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65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2543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3814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238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397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222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132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03860" cy="137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look under the hood </a:t>
            </a:r>
            <a:r>
              <a:rPr lang="en-US" dirty="0" smtClean="0"/>
              <a:t>System </a:t>
            </a:r>
            <a:r>
              <a:rPr lang="en-US" dirty="0" smtClean="0"/>
              <a:t>3 (28.5%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126783" cy="4373563"/>
          </a:xfrm>
        </p:spPr>
        <p:txBody>
          <a:bodyPr>
            <a:normAutofit/>
          </a:bodyPr>
          <a:lstStyle/>
          <a:p>
            <a:r>
              <a:rPr lang="en-US" dirty="0" err="1" smtClean="0"/>
              <a:t>Recognises</a:t>
            </a:r>
            <a:r>
              <a:rPr lang="en-US" dirty="0" smtClean="0"/>
              <a:t> waltz rhythms and triple meter with perfect F-score.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Only Waltz excerpts in </a:t>
            </a:r>
            <a:r>
              <a:rPr lang="en-US" dirty="0"/>
              <a:t>BALLROOM </a:t>
            </a:r>
            <a:r>
              <a:rPr lang="en-US" dirty="0" smtClean="0"/>
              <a:t>are in </a:t>
            </a:r>
            <a:r>
              <a:rPr lang="en-US" dirty="0"/>
              <a:t>triple meter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Picks randomly for all other rhythms in quadruple meter.</a:t>
            </a:r>
          </a:p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Does it achieve </a:t>
            </a:r>
            <a:r>
              <a:rPr lang="en-US" sz="2400" dirty="0" smtClean="0"/>
              <a:t>28.5% </a:t>
            </a:r>
            <a:r>
              <a:rPr lang="en-US" sz="2400" dirty="0"/>
              <a:t>accuracy </a:t>
            </a:r>
            <a:r>
              <a:rPr lang="en-US" sz="2400" dirty="0">
                <a:solidFill>
                  <a:srgbClr val="D1282E"/>
                </a:solidFill>
              </a:rPr>
              <a:t>because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it is detecting </a:t>
            </a:r>
            <a:r>
              <a:rPr lang="en-US" sz="2400" dirty="0" smtClean="0"/>
              <a:t>“repetitive </a:t>
            </a:r>
            <a:r>
              <a:rPr lang="en-US" sz="2400" dirty="0"/>
              <a:t>rhythmic </a:t>
            </a:r>
            <a:r>
              <a:rPr lang="en-US" sz="2400" dirty="0" smtClean="0"/>
              <a:t>patterns”?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waltz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14" y="2457393"/>
            <a:ext cx="4835414" cy="9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4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We can conclude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none of these </a:t>
            </a:r>
            <a:r>
              <a:rPr lang="en-US" dirty="0" smtClean="0">
                <a:solidFill>
                  <a:srgbClr val="000000"/>
                </a:solidFill>
              </a:rPr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20855" cy="4726196"/>
          </a:xfrm>
        </p:spPr>
        <p:txBody>
          <a:bodyPr>
            <a:normAutofit/>
          </a:bodyPr>
          <a:lstStyle/>
          <a:p>
            <a:r>
              <a:rPr lang="en-US" dirty="0" smtClean="0"/>
              <a:t>System 1: </a:t>
            </a:r>
            <a:r>
              <a:rPr lang="en-US" dirty="0"/>
              <a:t>93.6</a:t>
            </a:r>
            <a:r>
              <a:rPr lang="en-US" dirty="0" smtClean="0"/>
              <a:t>%</a:t>
            </a:r>
          </a:p>
          <a:p>
            <a:r>
              <a:rPr lang="en-US" dirty="0" smtClean="0"/>
              <a:t>System 2: </a:t>
            </a:r>
            <a:r>
              <a:rPr lang="en-US" dirty="0" smtClean="0"/>
              <a:t>91.5%</a:t>
            </a:r>
            <a:endParaRPr lang="en-US" dirty="0" smtClean="0"/>
          </a:p>
          <a:p>
            <a:r>
              <a:rPr lang="en-US" dirty="0" smtClean="0"/>
              <a:t>System </a:t>
            </a:r>
            <a:r>
              <a:rPr lang="en-US" dirty="0"/>
              <a:t>3</a:t>
            </a:r>
            <a:r>
              <a:rPr lang="en-US" dirty="0" smtClean="0"/>
              <a:t>: </a:t>
            </a:r>
            <a:r>
              <a:rPr lang="en-US" dirty="0"/>
              <a:t>28.5</a:t>
            </a:r>
            <a:r>
              <a:rPr lang="en-US" dirty="0" smtClean="0"/>
              <a:t>%</a:t>
            </a:r>
          </a:p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1 and 2 have learned </a:t>
            </a: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dirty="0">
                <a:solidFill>
                  <a:schemeClr val="tx2"/>
                </a:solidFill>
              </a:rPr>
              <a:t>repetitive rhythmic patterns</a:t>
            </a:r>
            <a:r>
              <a:rPr lang="en-US" dirty="0" smtClean="0">
                <a:solidFill>
                  <a:srgbClr val="000000"/>
                </a:solidFill>
              </a:rPr>
              <a:t>”.</a:t>
            </a:r>
            <a:endParaRPr lang="en-US" i="1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System 3 has not learned “</a:t>
            </a:r>
            <a:r>
              <a:rPr lang="en-US" dirty="0">
                <a:solidFill>
                  <a:schemeClr val="tx2"/>
                </a:solidFill>
              </a:rPr>
              <a:t>repetitive rhythmic patterns</a:t>
            </a:r>
            <a:r>
              <a:rPr lang="en-US" dirty="0">
                <a:solidFill>
                  <a:srgbClr val="000000"/>
                </a:solidFill>
              </a:rPr>
              <a:t>”.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</a:t>
            </a:r>
            <a:r>
              <a:rPr lang="en-US" dirty="0" smtClean="0">
                <a:solidFill>
                  <a:srgbClr val="000000"/>
                </a:solidFill>
              </a:rPr>
              <a:t>1 and 2 are </a:t>
            </a:r>
            <a:r>
              <a:rPr lang="en-US" dirty="0" smtClean="0">
                <a:solidFill>
                  <a:srgbClr val="D1282E"/>
                </a:solidFill>
              </a:rPr>
              <a:t>superior</a:t>
            </a:r>
            <a:r>
              <a:rPr lang="en-US" dirty="0" smtClean="0">
                <a:solidFill>
                  <a:srgbClr val="000000"/>
                </a:solidFill>
              </a:rPr>
              <a:t> to system 3.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1 and 2 </a:t>
            </a:r>
            <a:r>
              <a:rPr lang="en-US" dirty="0" smtClean="0">
                <a:solidFill>
                  <a:srgbClr val="D1282E"/>
                </a:solidFill>
              </a:rPr>
              <a:t>can help</a:t>
            </a:r>
            <a:r>
              <a:rPr lang="en-US" dirty="0" smtClean="0">
                <a:solidFill>
                  <a:srgbClr val="000000"/>
                </a:solidFill>
              </a:rPr>
              <a:t> connect users with music.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Systems </a:t>
            </a:r>
            <a:r>
              <a:rPr lang="en-US" dirty="0">
                <a:solidFill>
                  <a:srgbClr val="000000"/>
                </a:solidFill>
              </a:rPr>
              <a:t>1 and 2 </a:t>
            </a:r>
            <a:r>
              <a:rPr lang="en-US" dirty="0">
                <a:solidFill>
                  <a:srgbClr val="D1282E"/>
                </a:solidFill>
              </a:rPr>
              <a:t>can help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users make music.</a:t>
            </a:r>
            <a:endParaRPr lang="en-US" sz="1600" b="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4963" y="2116486"/>
            <a:ext cx="295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Choosing randomly: 14.3%</a:t>
            </a:r>
          </a:p>
        </p:txBody>
      </p:sp>
    </p:spTree>
    <p:extLst>
      <p:ext uri="{BB962C8B-B14F-4D97-AF65-F5344CB8AC3E}">
        <p14:creationId xmlns:p14="http://schemas.microsoft.com/office/powerpoint/2010/main" val="396727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97" y="1281648"/>
            <a:ext cx="6174012" cy="54705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421746" cy="1211239"/>
          </a:xfrm>
        </p:spPr>
        <p:txBody>
          <a:bodyPr/>
          <a:lstStyle/>
          <a:p>
            <a:r>
              <a:rPr lang="en-US" dirty="0" smtClean="0"/>
              <a:t>Meaningful </a:t>
            </a:r>
            <a:r>
              <a:rPr lang="en-US" dirty="0" smtClean="0">
                <a:solidFill>
                  <a:schemeClr val="tx1"/>
                </a:solidFill>
              </a:rPr>
              <a:t>Results</a:t>
            </a:r>
            <a:r>
              <a:rPr lang="en-US" dirty="0" smtClean="0">
                <a:solidFill>
                  <a:srgbClr val="D1282E"/>
                </a:solidFill>
              </a:rPr>
              <a:t>?</a:t>
            </a:r>
            <a:endParaRPr lang="en-US" dirty="0">
              <a:solidFill>
                <a:srgbClr val="D1282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9122"/>
            <a:ext cx="7620000" cy="452704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have </a:t>
            </a:r>
            <a:br>
              <a:rPr lang="en-US" sz="2400" dirty="0" smtClean="0"/>
            </a:br>
            <a:r>
              <a:rPr lang="en-US" sz="2400" dirty="0" smtClean="0"/>
              <a:t>these systems</a:t>
            </a:r>
            <a:br>
              <a:rPr lang="en-US" sz="2400" dirty="0" smtClean="0"/>
            </a:br>
            <a:r>
              <a:rPr lang="en-US" sz="2400" dirty="0" smtClean="0"/>
              <a:t>learned?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Which of them</a:t>
            </a:r>
            <a:br>
              <a:rPr lang="en-US" sz="2400" dirty="0" smtClean="0"/>
            </a:br>
            <a:r>
              <a:rPr lang="en-US" sz="2400" dirty="0" smtClean="0"/>
              <a:t>can help connect </a:t>
            </a:r>
            <a:br>
              <a:rPr lang="en-US" sz="2400" dirty="0" smtClean="0"/>
            </a:br>
            <a:r>
              <a:rPr lang="en-US" sz="2400" dirty="0" smtClean="0"/>
              <a:t>users with music </a:t>
            </a:r>
            <a:br>
              <a:rPr lang="en-US" sz="2400" dirty="0" smtClean="0"/>
            </a:br>
            <a:r>
              <a:rPr lang="en-US" sz="2400" dirty="0" smtClean="0"/>
              <a:t>and information</a:t>
            </a:r>
            <a:br>
              <a:rPr lang="en-US" sz="2400" dirty="0" smtClean="0"/>
            </a:br>
            <a:r>
              <a:rPr lang="en-US" sz="2400" dirty="0"/>
              <a:t>a</a:t>
            </a:r>
            <a:r>
              <a:rPr lang="en-US" sz="2400" dirty="0" smtClean="0"/>
              <a:t>bout music?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500"/>
            <a:ext cx="9144000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3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09888" cy="1258271"/>
          </a:xfrm>
        </p:spPr>
        <p:txBody>
          <a:bodyPr>
            <a:normAutofit/>
          </a:bodyPr>
          <a:lstStyle/>
          <a:p>
            <a:r>
              <a:rPr lang="en-US" dirty="0" smtClean="0"/>
              <a:t>There are </a:t>
            </a:r>
            <a:r>
              <a:rPr lang="en-US" dirty="0" smtClean="0">
                <a:solidFill>
                  <a:schemeClr val="tx1"/>
                </a:solidFill>
              </a:rPr>
              <a:t>others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99122"/>
            <a:ext cx="8126783" cy="4797368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What have these systems learned?</a:t>
            </a:r>
          </a:p>
          <a:p>
            <a:r>
              <a:rPr lang="en-US" sz="2400" dirty="0" smtClean="0"/>
              <a:t>Are they all solving the same problem?</a:t>
            </a:r>
            <a:endParaRPr lang="en-US" sz="2400" dirty="0" smtClean="0"/>
          </a:p>
        </p:txBody>
      </p:sp>
      <p:pic>
        <p:nvPicPr>
          <p:cNvPr id="5" name="Picture 4" descr="ex01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8" y="1505053"/>
            <a:ext cx="9182889" cy="27749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9703" y="4280001"/>
            <a:ext cx="7249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r>
              <a:rPr lang="en-US" sz="1400" dirty="0"/>
              <a:t>. L. Sturm, “The state of the art ten years after a state of the art: Future research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in </a:t>
            </a:r>
            <a:r>
              <a:rPr lang="en-US" sz="1400" dirty="0"/>
              <a:t>music information retrieval,” J. New Music Research, vol. 43, no. 2, pp. </a:t>
            </a:r>
            <a:r>
              <a:rPr lang="en-US" sz="1400" dirty="0" smtClean="0"/>
              <a:t>147-172</a:t>
            </a:r>
            <a:r>
              <a:rPr lang="en-US" sz="1400" dirty="0"/>
              <a:t>, 2014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719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4" y="1509744"/>
            <a:ext cx="9009776" cy="4321175"/>
          </a:xfrm>
        </p:spPr>
        <p:txBody>
          <a:bodyPr/>
          <a:lstStyle/>
          <a:p>
            <a:r>
              <a:rPr lang="en-US" sz="10000" dirty="0" smtClean="0">
                <a:solidFill>
                  <a:srgbClr val="D1282E"/>
                </a:solidFill>
              </a:rPr>
              <a:t>So</a:t>
            </a:r>
            <a:r>
              <a:rPr lang="en-US" sz="10000" dirty="0" smtClean="0">
                <a:solidFill>
                  <a:srgbClr val="FF0000"/>
                </a:solidFill>
              </a:rPr>
              <a:t> </a:t>
            </a:r>
            <a:r>
              <a:rPr lang="en-US" sz="10000" dirty="0" smtClean="0">
                <a:solidFill>
                  <a:srgbClr val="D1282E"/>
                </a:solidFill>
              </a:rPr>
              <a:t>what</a:t>
            </a:r>
            <a:r>
              <a:rPr lang="en-US" sz="10000" dirty="0" smtClean="0">
                <a:solidFill>
                  <a:srgbClr val="FF0000"/>
                </a:solidFill>
              </a:rPr>
              <a:t> </a:t>
            </a:r>
            <a:r>
              <a:rPr lang="en-US" sz="6000" dirty="0" smtClean="0"/>
              <a:t>if it is </a:t>
            </a:r>
            <a:r>
              <a:rPr lang="en-US" i="1" dirty="0" smtClean="0"/>
              <a:t>based</a:t>
            </a:r>
            <a:r>
              <a:rPr lang="en-US" dirty="0" smtClean="0"/>
              <a:t> on confounds?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59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4" y="1365208"/>
            <a:ext cx="9009776" cy="4321175"/>
          </a:xfrm>
        </p:spPr>
        <p:txBody>
          <a:bodyPr/>
          <a:lstStyle/>
          <a:p>
            <a:r>
              <a:rPr lang="en-US" dirty="0" smtClean="0"/>
              <a:t>if I need </a:t>
            </a:r>
            <a:r>
              <a:rPr lang="en-US" dirty="0" smtClean="0">
                <a:solidFill>
                  <a:schemeClr val="tx2"/>
                </a:solidFill>
              </a:rPr>
              <a:t>70%</a:t>
            </a:r>
            <a:r>
              <a:rPr lang="en-US" dirty="0" smtClean="0"/>
              <a:t> performance, then this will do.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07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74" y="1365208"/>
            <a:ext cx="9009776" cy="4321175"/>
          </a:xfrm>
        </p:spPr>
        <p:txBody>
          <a:bodyPr/>
          <a:lstStyle/>
          <a:p>
            <a:r>
              <a:rPr lang="en-US" dirty="0" smtClean="0"/>
              <a:t>It won’t be 70% when </a:t>
            </a:r>
            <a:r>
              <a:rPr lang="en-US" dirty="0" smtClean="0"/>
              <a:t>the </a:t>
            </a:r>
            <a:r>
              <a:rPr lang="en-US" sz="5000" i="1" dirty="0" smtClean="0"/>
              <a:t>(fragile) </a:t>
            </a:r>
            <a:r>
              <a:rPr lang="en-US" dirty="0" smtClean="0"/>
              <a:t>confounds </a:t>
            </a:r>
            <a:r>
              <a:rPr lang="en-US" dirty="0" smtClean="0">
                <a:solidFill>
                  <a:srgbClr val="D1282E"/>
                </a:solidFill>
              </a:rPr>
              <a:t>break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1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21250" cy="811459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>
                <a:solidFill>
                  <a:schemeClr val="tx1"/>
                </a:solidFill>
              </a:rPr>
              <a:t>do we want to do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70002"/>
            <a:ext cx="8173819" cy="4679906"/>
          </a:xfrm>
        </p:spPr>
        <p:txBody>
          <a:bodyPr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onnect </a:t>
            </a:r>
            <a:r>
              <a:rPr lang="en-US" dirty="0">
                <a:solidFill>
                  <a:schemeClr val="tx2"/>
                </a:solidFill>
              </a:rPr>
              <a:t>users</a:t>
            </a:r>
            <a:r>
              <a:rPr lang="en-US" dirty="0"/>
              <a:t> with </a:t>
            </a:r>
            <a:r>
              <a:rPr lang="en-US" dirty="0" smtClean="0">
                <a:solidFill>
                  <a:srgbClr val="D1282E"/>
                </a:solidFill>
              </a:rPr>
              <a:t>music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D1282E"/>
                </a:solidFill>
              </a:rPr>
              <a:t>information</a:t>
            </a:r>
            <a:r>
              <a:rPr lang="en-US" dirty="0" smtClean="0"/>
              <a:t> </a:t>
            </a:r>
            <a:r>
              <a:rPr lang="en-US" dirty="0"/>
              <a:t>about </a:t>
            </a:r>
            <a:r>
              <a:rPr lang="en-US" dirty="0" smtClean="0"/>
              <a:t>music</a:t>
            </a:r>
          </a:p>
          <a:p>
            <a:pPr algn="ctr"/>
            <a:r>
              <a:rPr lang="en-US" dirty="0" smtClean="0"/>
              <a:t>Help users </a:t>
            </a:r>
            <a:r>
              <a:rPr lang="en-US" dirty="0" smtClean="0">
                <a:solidFill>
                  <a:schemeClr val="tx2"/>
                </a:solidFill>
              </a:rPr>
              <a:t>make</a:t>
            </a:r>
            <a:r>
              <a:rPr lang="en-US" dirty="0" smtClean="0"/>
              <a:t> music </a:t>
            </a:r>
            <a:r>
              <a:rPr lang="en-US" dirty="0"/>
              <a:t>and information about </a:t>
            </a:r>
            <a:r>
              <a:rPr lang="en-US" dirty="0" smtClean="0"/>
              <a:t>music</a:t>
            </a:r>
          </a:p>
          <a:p>
            <a:pPr algn="ctr"/>
            <a:r>
              <a:rPr lang="en-US" dirty="0" smtClean="0"/>
              <a:t>Develop new technologies and </a:t>
            </a:r>
            <a:r>
              <a:rPr lang="en-US" dirty="0" smtClean="0">
                <a:solidFill>
                  <a:schemeClr val="tx2"/>
                </a:solidFill>
              </a:rPr>
              <a:t>show that </a:t>
            </a:r>
            <a:r>
              <a:rPr lang="en-US" dirty="0" smtClean="0"/>
              <a:t>they contribute</a:t>
            </a:r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3" y="2275688"/>
            <a:ext cx="2959183" cy="2959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38" y="2377061"/>
            <a:ext cx="4279689" cy="2853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81589" y="5329586"/>
            <a:ext cx="47167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Michael </a:t>
            </a:r>
            <a:r>
              <a:rPr lang="en-US" sz="1600" dirty="0" err="1" smtClean="0"/>
              <a:t>Tompsett</a:t>
            </a:r>
            <a:r>
              <a:rPr lang="en-US" sz="1600" dirty="0" smtClean="0"/>
              <a:t>, </a:t>
            </a:r>
            <a:r>
              <a:rPr lang="en-US" sz="1600" i="1" dirty="0" smtClean="0"/>
              <a:t>Musical </a:t>
            </a:r>
            <a:r>
              <a:rPr lang="en-US" sz="1600" i="1" dirty="0"/>
              <a:t>Instruments Map Of The World </a:t>
            </a:r>
            <a:r>
              <a:rPr lang="en-US" sz="1600" i="1" dirty="0" smtClean="0"/>
              <a:t>Map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4"/>
              </a:rPr>
              <a:t>http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fineartamerica.com</a:t>
            </a:r>
            <a:r>
              <a:rPr lang="en-US" sz="1600" dirty="0" smtClean="0"/>
              <a:t>)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3567256" y="3397026"/>
            <a:ext cx="1228665" cy="52654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solidFill>
              <a:srgbClr val="7A7A7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962" y="5073496"/>
            <a:ext cx="3347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People, Scholars,</a:t>
            </a:r>
            <a:r>
              <a:rPr lang="en-US" dirty="0"/>
              <a:t> </a:t>
            </a:r>
            <a:r>
              <a:rPr lang="en-US" dirty="0" smtClean="0"/>
              <a:t>Musicians, Schools, </a:t>
            </a:r>
            <a:r>
              <a:rPr lang="en-US" dirty="0" err="1" smtClean="0"/>
              <a:t>Organisations</a:t>
            </a:r>
            <a:r>
              <a:rPr lang="en-US" dirty="0" smtClean="0"/>
              <a:t>, Archives, Rights holders, Businesses,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9609" y="6226793"/>
            <a:ext cx="852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</a:t>
            </a:r>
            <a:r>
              <a:rPr lang="en-US" sz="1400" dirty="0"/>
              <a:t>. Casey, R. </a:t>
            </a:r>
            <a:r>
              <a:rPr lang="en-US" sz="1400" dirty="0" err="1"/>
              <a:t>Veltkamp</a:t>
            </a:r>
            <a:r>
              <a:rPr lang="en-US" sz="1400" dirty="0"/>
              <a:t>, M. </a:t>
            </a:r>
            <a:r>
              <a:rPr lang="en-US" sz="1400" dirty="0" err="1"/>
              <a:t>Goto</a:t>
            </a:r>
            <a:r>
              <a:rPr lang="en-US" sz="1400" dirty="0"/>
              <a:t>, M. Leman, C. Rhodes, and M. Slaney, “Content-based music </a:t>
            </a:r>
            <a:r>
              <a:rPr lang="en-US" sz="1400" dirty="0" smtClean="0"/>
              <a:t>information </a:t>
            </a:r>
            <a:r>
              <a:rPr lang="en-US" sz="1400" dirty="0"/>
              <a:t>retrieval: Current directions and future challenges,” </a:t>
            </a:r>
            <a:r>
              <a:rPr lang="en-US" sz="1400" i="1" dirty="0"/>
              <a:t>Proc. IEEE</a:t>
            </a:r>
            <a:r>
              <a:rPr lang="en-US" sz="1400" dirty="0"/>
              <a:t>, vol. 96, pp. </a:t>
            </a:r>
            <a:r>
              <a:rPr lang="en-US" sz="1400" dirty="0" smtClean="0"/>
              <a:t>668-696</a:t>
            </a:r>
            <a:r>
              <a:rPr lang="en-US" sz="1400" dirty="0"/>
              <a:t>, Apr. 2008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3635" y="2963079"/>
            <a:ext cx="1755907" cy="11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3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01160"/>
            <a:ext cx="8686801" cy="5765878"/>
          </a:xfrm>
        </p:spPr>
        <p:txBody>
          <a:bodyPr/>
          <a:lstStyle/>
          <a:p>
            <a:r>
              <a:rPr lang="en-US" sz="10000" dirty="0" smtClean="0">
                <a:solidFill>
                  <a:srgbClr val="000000"/>
                </a:solidFill>
              </a:rPr>
              <a:t>Wait</a:t>
            </a:r>
            <a:r>
              <a:rPr lang="en-US" sz="10000" dirty="0" smtClean="0">
                <a:solidFill>
                  <a:schemeClr val="tx2"/>
                </a:solidFill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What’s that about </a:t>
            </a:r>
            <a:r>
              <a:rPr lang="en-US" sz="5000" dirty="0" smtClean="0"/>
              <a:t>the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chemeClr val="tx2"/>
                </a:solidFill>
              </a:rPr>
              <a:t>horse </a:t>
            </a:r>
            <a:r>
              <a:rPr lang="en-US" sz="5000" i="1" dirty="0" smtClean="0">
                <a:solidFill>
                  <a:srgbClr val="000000"/>
                </a:solidFill>
              </a:rPr>
              <a:t>again</a:t>
            </a:r>
            <a:endParaRPr lang="en-US" sz="50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49994" y="-327332"/>
            <a:ext cx="25346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chemeClr val="tx2"/>
                </a:solidFill>
                <a:latin typeface="+mj-lt"/>
              </a:rPr>
              <a:t>?</a:t>
            </a:r>
            <a:endParaRPr lang="en-US" sz="30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717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27494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 smtClean="0"/>
              <a:t>Music Listening machine </a:t>
            </a:r>
            <a:r>
              <a:rPr lang="en-US" dirty="0" smtClean="0">
                <a:solidFill>
                  <a:schemeClr val="tx1"/>
                </a:solidFill>
              </a:rPr>
              <a:t>XYZ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KM_C454e15022414211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3" y="1692156"/>
            <a:ext cx="8629986" cy="1922986"/>
          </a:xfrm>
          <a:prstGeom prst="rect">
            <a:avLst/>
          </a:prstGeom>
        </p:spPr>
      </p:pic>
      <p:pic>
        <p:nvPicPr>
          <p:cNvPr id="12" name="Picture 11" descr="ex01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1626"/>
            <a:ext cx="8943876" cy="27027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576417">
            <a:off x="241501" y="1276495"/>
            <a:ext cx="840513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D1282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arker Felt"/>
                <a:cs typeface="Marker Felt"/>
              </a:rPr>
              <a:t>Are you </a:t>
            </a:r>
          </a:p>
          <a:p>
            <a:pPr algn="ctr"/>
            <a:r>
              <a:rPr lang="en-US" sz="13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D1282E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Marker Felt"/>
                <a:cs typeface="Marker Felt"/>
              </a:rPr>
              <a:t>suspicious?</a:t>
            </a:r>
            <a:endParaRPr lang="en-US" sz="13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D1282E"/>
              </a:solidFill>
              <a:effectLst>
                <a:outerShdw blurRad="50800" algn="tl" rotWithShape="0">
                  <a:srgbClr val="000000"/>
                </a:outerShdw>
              </a:effectLst>
              <a:latin typeface="Marker Felt"/>
              <a:cs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119146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Can clever </a:t>
            </a:r>
            <a:r>
              <a:rPr lang="en-US" dirty="0" err="1" smtClean="0">
                <a:solidFill>
                  <a:schemeClr val="tx1"/>
                </a:solidFill>
              </a:rPr>
              <a:t>hans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/>
              <a:t>add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two numbers?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103266" cy="4896330"/>
          </a:xfrm>
        </p:spPr>
        <p:txBody>
          <a:bodyPr>
            <a:normAutofit/>
          </a:bodyPr>
          <a:lstStyle/>
          <a:p>
            <a:r>
              <a:rPr lang="en-US" i="1" dirty="0" smtClean="0"/>
              <a:t>Classification experiment</a:t>
            </a:r>
            <a:r>
              <a:rPr lang="en-US" dirty="0" smtClean="0"/>
              <a:t>:</a:t>
            </a:r>
          </a:p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In front of an audience,</a:t>
            </a:r>
            <a:br>
              <a:rPr lang="en-US" b="0" dirty="0" smtClean="0"/>
            </a:br>
            <a:r>
              <a:rPr lang="en-US" b="0" dirty="0" smtClean="0"/>
              <a:t>von </a:t>
            </a:r>
            <a:r>
              <a:rPr lang="en-US" b="0" dirty="0" err="1" smtClean="0"/>
              <a:t>Osten</a:t>
            </a:r>
            <a:r>
              <a:rPr lang="en-US" b="0" dirty="0" smtClean="0"/>
              <a:t> poses many </a:t>
            </a:r>
            <a:br>
              <a:rPr lang="en-US" b="0" dirty="0" smtClean="0"/>
            </a:br>
            <a:r>
              <a:rPr lang="en-US" b="0" dirty="0" smtClean="0"/>
              <a:t>problems to Hans, which </a:t>
            </a:r>
            <a:br>
              <a:rPr lang="en-US" b="0" dirty="0" smtClean="0"/>
            </a:br>
            <a:r>
              <a:rPr lang="en-US" b="0" dirty="0" smtClean="0"/>
              <a:t>taps out the answers. </a:t>
            </a:r>
            <a:r>
              <a:rPr lang="en-US" b="0" dirty="0"/>
              <a:t>H</a:t>
            </a:r>
            <a:r>
              <a:rPr lang="en-US" b="0" dirty="0" smtClean="0"/>
              <a:t>is </a:t>
            </a:r>
            <a:br>
              <a:rPr lang="en-US" b="0" dirty="0" smtClean="0"/>
            </a:br>
            <a:r>
              <a:rPr lang="en-US" b="0" dirty="0" smtClean="0"/>
              <a:t>answers are compared to</a:t>
            </a:r>
            <a:br>
              <a:rPr lang="en-US" b="0" dirty="0" smtClean="0"/>
            </a:br>
            <a:r>
              <a:rPr lang="en-US" b="0" dirty="0" smtClean="0"/>
              <a:t>the true solutions and Hans </a:t>
            </a:r>
            <a:br>
              <a:rPr lang="en-US" b="0" dirty="0" smtClean="0"/>
            </a:br>
            <a:r>
              <a:rPr lang="en-US" b="0" dirty="0" smtClean="0"/>
              <a:t>gets 100% right! </a:t>
            </a:r>
            <a:br>
              <a:rPr lang="en-US" b="0" dirty="0" smtClean="0"/>
            </a:br>
            <a:r>
              <a:rPr lang="en-US" b="0" dirty="0" smtClean="0"/>
              <a:t>(True story)</a:t>
            </a:r>
            <a:br>
              <a:rPr lang="en-US" b="0" dirty="0" smtClean="0"/>
            </a:br>
            <a:endParaRPr lang="en-US" b="0" dirty="0" smtClean="0"/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Does this have the </a:t>
            </a:r>
            <a:r>
              <a:rPr lang="en-US" sz="2400" b="0" dirty="0" smtClean="0">
                <a:solidFill>
                  <a:schemeClr val="tx2"/>
                </a:solidFill>
                <a:latin typeface="+mj-lt"/>
              </a:rPr>
              <a:t>validity</a:t>
            </a:r>
            <a:r>
              <a:rPr lang="en-US" sz="2400" b="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to answer our question?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111" y="2234961"/>
            <a:ext cx="5218853" cy="35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7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960" cy="13716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Hans’s </a:t>
            </a:r>
            <a:r>
              <a:rPr lang="en-US" dirty="0" smtClean="0"/>
              <a:t>magic</a:t>
            </a:r>
            <a:r>
              <a:rPr lang="en-US" dirty="0" smtClean="0">
                <a:solidFill>
                  <a:srgbClr val="000000"/>
                </a:solidFill>
              </a:rPr>
              <a:t> revealed!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597140" cy="4373563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</a:t>
            </a:r>
            <a:r>
              <a:rPr lang="en-US" dirty="0" smtClean="0">
                <a:solidFill>
                  <a:srgbClr val="D1282E"/>
                </a:solidFill>
                <a:latin typeface="+mj-lt"/>
              </a:rPr>
              <a:t>validly</a:t>
            </a:r>
            <a:r>
              <a:rPr lang="en-US" dirty="0" smtClean="0"/>
              <a:t> test the claim that Hans can add two numbers?</a:t>
            </a:r>
          </a:p>
          <a:p>
            <a:r>
              <a:rPr lang="en-US" i="1" dirty="0" err="1" smtClean="0"/>
              <a:t>Pfungst</a:t>
            </a:r>
            <a:r>
              <a:rPr lang="en-US" i="1" dirty="0" smtClean="0"/>
              <a:t> showed by </a:t>
            </a:r>
            <a:br>
              <a:rPr lang="en-US" i="1" dirty="0" smtClean="0"/>
            </a:br>
            <a:r>
              <a:rPr lang="en-US" i="1" dirty="0" smtClean="0">
                <a:solidFill>
                  <a:srgbClr val="D1282E"/>
                </a:solidFill>
                <a:latin typeface="+mj-lt"/>
              </a:rPr>
              <a:t>controlling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smtClean="0">
                <a:solidFill>
                  <a:srgbClr val="D1282E"/>
                </a:solidFill>
                <a:latin typeface="+mj-lt"/>
              </a:rPr>
              <a:t>variables</a:t>
            </a:r>
            <a:r>
              <a:rPr lang="en-US" i="1" dirty="0" smtClean="0"/>
              <a:t>:</a:t>
            </a:r>
            <a:endParaRPr lang="en-US" i="1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rgbClr val="000000"/>
                </a:solidFill>
              </a:rPr>
              <a:t>Hans lost its abilities</a:t>
            </a:r>
            <a:br>
              <a:rPr lang="en-US" b="0" dirty="0" smtClean="0">
                <a:solidFill>
                  <a:srgbClr val="000000"/>
                </a:solidFill>
              </a:rPr>
            </a:br>
            <a:r>
              <a:rPr lang="en-US" b="0" dirty="0" smtClean="0">
                <a:solidFill>
                  <a:srgbClr val="000000"/>
                </a:solidFill>
              </a:rPr>
              <a:t>when the questioner was</a:t>
            </a:r>
            <a:br>
              <a:rPr lang="en-US" b="0" dirty="0" smtClean="0">
                <a:solidFill>
                  <a:srgbClr val="000000"/>
                </a:solidFill>
              </a:rPr>
            </a:br>
            <a:r>
              <a:rPr lang="en-US" b="0" dirty="0" smtClean="0">
                <a:solidFill>
                  <a:srgbClr val="000000"/>
                </a:solidFill>
              </a:rPr>
              <a:t>out of view, or when the</a:t>
            </a:r>
            <a:br>
              <a:rPr lang="en-US" b="0" dirty="0" smtClean="0">
                <a:solidFill>
                  <a:srgbClr val="000000"/>
                </a:solidFill>
              </a:rPr>
            </a:br>
            <a:r>
              <a:rPr lang="en-US" b="0" dirty="0" smtClean="0">
                <a:solidFill>
                  <a:srgbClr val="000000"/>
                </a:solidFill>
              </a:rPr>
              <a:t>questioner did not know</a:t>
            </a:r>
            <a:br>
              <a:rPr lang="en-US" b="0" dirty="0" smtClean="0">
                <a:solidFill>
                  <a:srgbClr val="000000"/>
                </a:solidFill>
              </a:rPr>
            </a:br>
            <a:r>
              <a:rPr lang="en-US" b="0" dirty="0" smtClean="0">
                <a:solidFill>
                  <a:srgbClr val="000000"/>
                </a:solidFill>
              </a:rPr>
              <a:t>the correct answer.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 smtClean="0">
                <a:solidFill>
                  <a:srgbClr val="000000"/>
                </a:solidFill>
              </a:rPr>
              <a:t>Hans responded based </a:t>
            </a:r>
            <a:br>
              <a:rPr lang="en-US" b="0" dirty="0" smtClean="0">
                <a:solidFill>
                  <a:srgbClr val="000000"/>
                </a:solidFill>
              </a:rPr>
            </a:br>
            <a:r>
              <a:rPr lang="en-US" b="0" dirty="0" smtClean="0">
                <a:solidFill>
                  <a:srgbClr val="000000"/>
                </a:solidFill>
              </a:rPr>
              <a:t>on involuntary cues of </a:t>
            </a:r>
            <a:br>
              <a:rPr lang="en-US" b="0" dirty="0" smtClean="0">
                <a:solidFill>
                  <a:srgbClr val="000000"/>
                </a:solidFill>
              </a:rPr>
            </a:br>
            <a:r>
              <a:rPr lang="en-US" b="0" dirty="0" smtClean="0">
                <a:solidFill>
                  <a:srgbClr val="000000"/>
                </a:solidFill>
              </a:rPr>
              <a:t>the questioner.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144" y="6095191"/>
            <a:ext cx="81566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O</a:t>
            </a:r>
            <a:r>
              <a:rPr lang="en-US" sz="1600" i="1" dirty="0"/>
              <a:t>. </a:t>
            </a:r>
            <a:r>
              <a:rPr lang="en-US" sz="1600" i="1" dirty="0" err="1" smtClean="0"/>
              <a:t>Pfungst</a:t>
            </a:r>
            <a:r>
              <a:rPr lang="en-US" sz="1600" i="1" dirty="0" smtClean="0"/>
              <a:t> </a:t>
            </a:r>
            <a:r>
              <a:rPr lang="en-US" sz="1600" i="1" dirty="0"/>
              <a:t>(translated by C. L. </a:t>
            </a:r>
            <a:r>
              <a:rPr lang="en-US" sz="1600" i="1" dirty="0" err="1"/>
              <a:t>Rahn</a:t>
            </a:r>
            <a:r>
              <a:rPr lang="en-US" sz="1600" i="1" dirty="0"/>
              <a:t>), </a:t>
            </a:r>
            <a:r>
              <a:rPr lang="en-US" sz="1600" i="1" u="sng" dirty="0"/>
              <a:t>Clever Hans (The horse of Mr. Von </a:t>
            </a:r>
            <a:r>
              <a:rPr lang="en-US" sz="1600" i="1" u="sng" dirty="0" err="1"/>
              <a:t>Osten</a:t>
            </a:r>
            <a:r>
              <a:rPr lang="en-US" sz="1600" i="1" u="sng" dirty="0"/>
              <a:t>): A contribution to </a:t>
            </a:r>
            <a:r>
              <a:rPr lang="en-US" sz="1600" i="1" u="sng" dirty="0" smtClean="0"/>
              <a:t>experimental </a:t>
            </a:r>
            <a:r>
              <a:rPr lang="en-US" sz="1600" i="1" u="sng" dirty="0"/>
              <a:t>animal and human psychology</a:t>
            </a:r>
            <a:r>
              <a:rPr lang="en-US" sz="1600" i="1" dirty="0"/>
              <a:t>. New York: Henry Holt, 1911</a:t>
            </a:r>
            <a:r>
              <a:rPr lang="en-US" sz="1600" i="1" dirty="0" smtClean="0"/>
              <a:t>.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262" y="2238483"/>
            <a:ext cx="5044263" cy="34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1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62456" cy="1371600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Classification accuracy is </a:t>
            </a:r>
            <a:r>
              <a:rPr lang="en-US" dirty="0" smtClean="0"/>
              <a:t>not enough</a:t>
            </a:r>
            <a:r>
              <a:rPr lang="en-US" dirty="0" smtClean="0">
                <a:solidFill>
                  <a:srgbClr val="D1282E"/>
                </a:solidFill>
              </a:rPr>
              <a:t>!</a:t>
            </a:r>
            <a:r>
              <a:rPr lang="en-US" dirty="0" smtClean="0">
                <a:solidFill>
                  <a:schemeClr val="tx1"/>
                </a:solidFill>
              </a:rPr>
              <a:t>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50" y="1837748"/>
            <a:ext cx="8158904" cy="4850921"/>
          </a:xfrm>
        </p:spPr>
        <p:txBody>
          <a:bodyPr>
            <a:normAutofit/>
          </a:bodyPr>
          <a:lstStyle/>
          <a:p>
            <a:r>
              <a:rPr lang="en-US" sz="2200" b="0" dirty="0" smtClean="0"/>
              <a:t>Even though a system tested in some dataset has good figures of merit, that is not enough (</a:t>
            </a:r>
            <a:r>
              <a:rPr lang="en-US" sz="2200" b="0" i="1" dirty="0" smtClean="0"/>
              <a:t>even if it reproduces all ground truth labels</a:t>
            </a:r>
            <a:r>
              <a:rPr lang="en-US" sz="2200" b="0" dirty="0" smtClean="0"/>
              <a:t>) to claim the system is doing what it appears to be doing.</a:t>
            </a:r>
          </a:p>
          <a:p>
            <a:pPr algn="ctr"/>
            <a:r>
              <a:rPr lang="en-US" sz="2200" dirty="0"/>
              <a:t>T</a:t>
            </a:r>
            <a:r>
              <a:rPr lang="en-US" sz="2200" dirty="0" smtClean="0"/>
              <a:t>here are other ways to reproduce ground truth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than </a:t>
            </a:r>
            <a:r>
              <a:rPr lang="en-US" sz="2200" dirty="0" smtClean="0"/>
              <a:t>by chance or by </a:t>
            </a:r>
            <a:r>
              <a:rPr lang="en-US" sz="2200" dirty="0" smtClean="0"/>
              <a:t>“intelligence.”</a:t>
            </a:r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3844" y="4068354"/>
            <a:ext cx="8571456" cy="236938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B. L. Sturm, </a:t>
            </a:r>
            <a:r>
              <a:rPr lang="en-US" dirty="0"/>
              <a:t>“Classification Accuracy Is Not </a:t>
            </a:r>
            <a:r>
              <a:rPr lang="en-US" dirty="0" smtClean="0"/>
              <a:t>Enough: </a:t>
            </a:r>
            <a:r>
              <a:rPr lang="en-US" dirty="0"/>
              <a:t>On the </a:t>
            </a:r>
            <a:r>
              <a:rPr lang="en-US" dirty="0" smtClean="0"/>
              <a:t>Evaluation of </a:t>
            </a:r>
            <a:r>
              <a:rPr lang="en-US" dirty="0"/>
              <a:t>Music Genre Recognition Systems,” </a:t>
            </a:r>
            <a:r>
              <a:rPr lang="en-US" dirty="0" smtClean="0"/>
              <a:t>J. Intelligent Info. Systems, 41(3): 371-406, 2013.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</a:t>
            </a:r>
            <a:r>
              <a:rPr lang="en-US" dirty="0"/>
              <a:t>. L. Sturm, “A simple method to determine if a music information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retrieval </a:t>
            </a:r>
            <a:r>
              <a:rPr lang="en-US" dirty="0"/>
              <a:t>system is a “horse”,” </a:t>
            </a:r>
            <a:r>
              <a:rPr lang="en-US" i="1" dirty="0"/>
              <a:t>IEEE Trans. Multimedia</a:t>
            </a:r>
            <a:r>
              <a:rPr lang="en-US" dirty="0"/>
              <a:t>, vol. 16,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</a:t>
            </a:r>
            <a:r>
              <a:rPr lang="en-US" dirty="0"/>
              <a:t>. 6, pp. </a:t>
            </a:r>
            <a:r>
              <a:rPr lang="en-US" dirty="0" smtClean="0"/>
              <a:t>1636-1644</a:t>
            </a:r>
            <a:r>
              <a:rPr lang="en-US" dirty="0"/>
              <a:t>, 2014.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47533" y="4983028"/>
            <a:ext cx="1755907" cy="11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18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61" y="4096936"/>
            <a:ext cx="5062878" cy="2527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dirty="0"/>
              <a:t>B. L. Sturm, “A simple method to determine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a music </a:t>
            </a:r>
            <a:r>
              <a:rPr lang="en-US" dirty="0"/>
              <a:t>information retrieval system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a ‘horse’,” </a:t>
            </a:r>
            <a:r>
              <a:rPr lang="en-US" i="1" dirty="0"/>
              <a:t>IEEE Trans. Multimedia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16</a:t>
            </a:r>
            <a:r>
              <a:rPr lang="en-US" dirty="0"/>
              <a:t>(6): 1636-1644, 2014</a:t>
            </a:r>
            <a:r>
              <a:rPr lang="en-US" dirty="0" smtClean="0"/>
              <a:t>.</a:t>
            </a:r>
          </a:p>
          <a:p>
            <a:pPr algn="r">
              <a:lnSpc>
                <a:spcPct val="110000"/>
              </a:lnSpc>
            </a:pPr>
            <a:endParaRPr lang="en-US" dirty="0"/>
          </a:p>
          <a:p>
            <a:pPr algn="r">
              <a:lnSpc>
                <a:spcPct val="110000"/>
              </a:lnSpc>
            </a:pPr>
            <a:r>
              <a:rPr lang="en-US" sz="2200" i="1" dirty="0" smtClean="0">
                <a:solidFill>
                  <a:srgbClr val="D1282E"/>
                </a:solidFill>
              </a:rPr>
              <a:t>NB: A “horse” is not </a:t>
            </a:r>
            <a:br>
              <a:rPr lang="en-US" sz="2200" i="1" dirty="0" smtClean="0">
                <a:solidFill>
                  <a:srgbClr val="D1282E"/>
                </a:solidFill>
              </a:rPr>
            </a:br>
            <a:r>
              <a:rPr lang="en-US" sz="2200" i="1" dirty="0" smtClean="0">
                <a:solidFill>
                  <a:srgbClr val="D1282E"/>
                </a:solidFill>
              </a:rPr>
              <a:t>necessarily useless</a:t>
            </a:r>
            <a:r>
              <a:rPr lang="en-US" i="1" dirty="0" smtClean="0">
                <a:solidFill>
                  <a:srgbClr val="D1282E"/>
                </a:solidFill>
              </a:rPr>
              <a:t>.</a:t>
            </a:r>
            <a:endParaRPr lang="en-US" i="1" dirty="0">
              <a:solidFill>
                <a:srgbClr val="D1282E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2274" y="419101"/>
            <a:ext cx="9009776" cy="3492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If you can elicit </a:t>
            </a:r>
            <a:br>
              <a:rPr lang="en-US" sz="4400" dirty="0" smtClean="0">
                <a:solidFill>
                  <a:schemeClr val="tx1"/>
                </a:solidFill>
              </a:rPr>
            </a:br>
            <a:r>
              <a:rPr lang="en-US" sz="4400" dirty="0" smtClean="0">
                <a:solidFill>
                  <a:schemeClr val="tx1"/>
                </a:solidFill>
              </a:rPr>
              <a:t>any response from </a:t>
            </a:r>
            <a:br>
              <a:rPr lang="en-US" sz="4400" dirty="0" smtClean="0">
                <a:solidFill>
                  <a:schemeClr val="tx1"/>
                </a:solidFill>
              </a:rPr>
            </a:br>
            <a:r>
              <a:rPr lang="en-US" sz="4400" dirty="0" smtClean="0">
                <a:solidFill>
                  <a:schemeClr val="tx1"/>
                </a:solidFill>
              </a:rPr>
              <a:t>A system by changing </a:t>
            </a:r>
            <a:br>
              <a:rPr lang="en-US" sz="4400" dirty="0" smtClean="0">
                <a:solidFill>
                  <a:schemeClr val="tx1"/>
                </a:solidFill>
              </a:rPr>
            </a:br>
            <a:r>
              <a:rPr lang="en-US" sz="4400" i="1" dirty="0" smtClean="0">
                <a:solidFill>
                  <a:schemeClr val="tx1"/>
                </a:solidFill>
              </a:rPr>
              <a:t>irrelevant</a:t>
            </a:r>
            <a:r>
              <a:rPr lang="en-US" sz="4400" dirty="0" smtClean="0">
                <a:solidFill>
                  <a:schemeClr val="tx1"/>
                </a:solidFill>
              </a:rPr>
              <a:t> factors,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>
                <a:solidFill>
                  <a:srgbClr val="D1282E"/>
                </a:solidFill>
              </a:rPr>
              <a:t>then It’s likely a horse</a:t>
            </a:r>
            <a:r>
              <a:rPr lang="en-US" sz="4400" dirty="0" smtClean="0">
                <a:solidFill>
                  <a:schemeClr val="tx1"/>
                </a:solidFill>
              </a:rPr>
              <a:t>.</a:t>
            </a: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55" y="4114800"/>
            <a:ext cx="355375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35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01160"/>
            <a:ext cx="8686801" cy="5765878"/>
          </a:xfrm>
        </p:spPr>
        <p:txBody>
          <a:bodyPr/>
          <a:lstStyle/>
          <a:p>
            <a:r>
              <a:rPr lang="en-US" sz="10000" dirty="0" err="1" smtClean="0">
                <a:solidFill>
                  <a:srgbClr val="000000"/>
                </a:solidFill>
              </a:rPr>
              <a:t>What</a:t>
            </a:r>
            <a:r>
              <a:rPr lang="en-US" sz="6000" dirty="0" err="1" smtClean="0"/>
              <a:t>are</a:t>
            </a:r>
            <a:r>
              <a:rPr lang="en-US" sz="6000" dirty="0" smtClean="0"/>
              <a:t> </a:t>
            </a:r>
            <a:br>
              <a:rPr lang="en-US" sz="6000" dirty="0" smtClean="0"/>
            </a:br>
            <a:r>
              <a:rPr lang="en-US" sz="6000" dirty="0" smtClean="0"/>
              <a:t>some </a:t>
            </a:r>
            <a:r>
              <a:rPr lang="en-US" sz="8000" dirty="0" smtClean="0">
                <a:solidFill>
                  <a:srgbClr val="D1282E"/>
                </a:solidFill>
              </a:rPr>
              <a:t>ways</a:t>
            </a:r>
            <a:r>
              <a:rPr lang="en-US" sz="6000" dirty="0" smtClean="0"/>
              <a:t> </a:t>
            </a:r>
            <a:r>
              <a:rPr lang="en-US" sz="9000" i="1" dirty="0" smtClean="0">
                <a:solidFill>
                  <a:schemeClr val="tx2"/>
                </a:solidFill>
              </a:rPr>
              <a:t>forward</a:t>
            </a:r>
            <a:endParaRPr lang="en-US" sz="9000" i="1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49994" y="-327332"/>
            <a:ext cx="25346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latin typeface="+mj-lt"/>
              </a:rPr>
              <a:t>?</a:t>
            </a:r>
            <a:endParaRPr lang="en-US" sz="3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630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22" y="152718"/>
            <a:ext cx="8559353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First,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Define the </a:t>
            </a:r>
            <a:r>
              <a:rPr lang="en-US" dirty="0" smtClean="0">
                <a:solidFill>
                  <a:srgbClr val="D1282E"/>
                </a:solidFill>
              </a:rPr>
              <a:t>objective</a:t>
            </a:r>
            <a:endParaRPr lang="en-US" dirty="0">
              <a:solidFill>
                <a:srgbClr val="D1282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6045"/>
            <a:ext cx="8318976" cy="465626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To be objective, one must first </a:t>
            </a:r>
            <a:r>
              <a:rPr lang="en-US" sz="2400" dirty="0" smtClean="0">
                <a:solidFill>
                  <a:schemeClr val="tx2"/>
                </a:solidFill>
              </a:rPr>
              <a:t>define</a:t>
            </a:r>
            <a:r>
              <a:rPr lang="en-US" sz="2400" dirty="0" smtClean="0"/>
              <a:t> the objective.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Meaningful evaluation depends critically upon defining the objective in no uncertain terms.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What </a:t>
            </a:r>
            <a:r>
              <a:rPr lang="en-US" sz="2400" b="0" dirty="0"/>
              <a:t>exactly is the </a:t>
            </a:r>
            <a:r>
              <a:rPr lang="en-US" sz="2400" b="0" dirty="0" smtClean="0"/>
              <a:t>task intended for a system? </a:t>
            </a:r>
          </a:p>
          <a:p>
            <a:pPr marL="800100" lvl="1" indent="-342900">
              <a:buFont typeface="Arial"/>
              <a:buChar char="•"/>
            </a:pPr>
            <a:r>
              <a:rPr lang="en-US" i="1" dirty="0" smtClean="0"/>
              <a:t>Connecting </a:t>
            </a:r>
            <a:r>
              <a:rPr lang="en-US" i="1" dirty="0"/>
              <a:t>users with music and information about </a:t>
            </a:r>
            <a:r>
              <a:rPr lang="en-US" i="1" dirty="0" smtClean="0"/>
              <a:t>music.</a:t>
            </a:r>
          </a:p>
          <a:p>
            <a:pPr marL="800100" lvl="1" indent="-342900">
              <a:buFont typeface="Arial"/>
              <a:buChar char="•"/>
            </a:pPr>
            <a:r>
              <a:rPr lang="en-US" i="1" dirty="0" smtClean="0"/>
              <a:t>Identify repeating rhythmic patterns?</a:t>
            </a:r>
          </a:p>
          <a:p>
            <a:pPr marL="800100" lvl="1" indent="-342900">
              <a:buFont typeface="Arial"/>
              <a:buChar char="•"/>
            </a:pPr>
            <a:r>
              <a:rPr lang="en-US" i="1" dirty="0" smtClean="0"/>
              <a:t>Accurately estimate tempo</a:t>
            </a:r>
          </a:p>
          <a:p>
            <a:pPr marL="800100" lvl="1" indent="-342900">
              <a:buFont typeface="Arial"/>
              <a:buChar char="•"/>
            </a:pPr>
            <a:r>
              <a:rPr lang="en-US" i="1" dirty="0" err="1" smtClean="0"/>
              <a:t>Recognise</a:t>
            </a:r>
            <a:r>
              <a:rPr lang="en-US" i="1" dirty="0" smtClean="0"/>
              <a:t> playing musical instruments</a:t>
            </a:r>
          </a:p>
          <a:p>
            <a:pPr marL="800100" lvl="1" indent="-342900">
              <a:buFont typeface="Arial"/>
              <a:buChar char="•"/>
            </a:pPr>
            <a:r>
              <a:rPr lang="en-US" i="1" dirty="0" err="1" smtClean="0"/>
              <a:t>Multipitch</a:t>
            </a:r>
            <a:r>
              <a:rPr lang="en-US" i="1" dirty="0" smtClean="0"/>
              <a:t> estimation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sz="2400" b="0" i="1" dirty="0"/>
              <a:t>A dataset does not define </a:t>
            </a:r>
            <a:r>
              <a:rPr lang="en-US" sz="2400" b="0" i="1" dirty="0" smtClean="0"/>
              <a:t>a unique objective.</a:t>
            </a:r>
            <a:endParaRPr lang="en-US" sz="2400" b="0" i="1" dirty="0"/>
          </a:p>
        </p:txBody>
      </p:sp>
    </p:spTree>
    <p:extLst>
      <p:ext uri="{BB962C8B-B14F-4D97-AF65-F5344CB8AC3E}">
        <p14:creationId xmlns:p14="http://schemas.microsoft.com/office/powerpoint/2010/main" val="317526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22" y="152718"/>
            <a:ext cx="8559353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second,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/>
              <a:t>evaluate</a:t>
            </a:r>
            <a:r>
              <a:rPr lang="en-US" dirty="0" smtClean="0">
                <a:solidFill>
                  <a:schemeClr val="tx1"/>
                </a:solidFill>
              </a:rPr>
              <a:t> to the objective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6045"/>
            <a:ext cx="8318976" cy="465626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A m</a:t>
            </a:r>
            <a:r>
              <a:rPr lang="en-US" sz="2400" b="1" dirty="0" smtClean="0"/>
              <a:t>eaningful </a:t>
            </a:r>
            <a:r>
              <a:rPr lang="en-US" sz="2400" dirty="0" smtClean="0"/>
              <a:t>evaluation of a system is an </a:t>
            </a:r>
            <a:r>
              <a:rPr lang="en-US" sz="2400" i="1" dirty="0" smtClean="0"/>
              <a:t>experiment</a:t>
            </a:r>
            <a:r>
              <a:rPr lang="en-US" sz="2400" dirty="0" smtClean="0"/>
              <a:t> validly testing a hypothesis </a:t>
            </a:r>
            <a:r>
              <a:rPr lang="en-US" sz="2400" dirty="0" err="1" smtClean="0"/>
              <a:t>centred</a:t>
            </a:r>
            <a:r>
              <a:rPr lang="en-US" sz="2400" dirty="0" smtClean="0"/>
              <a:t> on its objective.</a:t>
            </a:r>
          </a:p>
          <a:p>
            <a:pPr marL="342900" indent="-342900">
              <a:buFont typeface="Arial"/>
              <a:buChar char="•"/>
            </a:pPr>
            <a:r>
              <a:rPr lang="en-US" sz="2400" b="0" i="1" dirty="0" smtClean="0"/>
              <a:t>Validity</a:t>
            </a:r>
            <a:r>
              <a:rPr lang="en-US" sz="2400" b="0" dirty="0" smtClean="0"/>
              <a:t>: a capacity to test the hypothesis of interest</a:t>
            </a:r>
          </a:p>
          <a:p>
            <a:pPr marL="342900" indent="-342900">
              <a:buFont typeface="Arial"/>
              <a:buChar char="•"/>
            </a:pPr>
            <a:r>
              <a:rPr lang="en-US" sz="2400" b="0" i="1" dirty="0" smtClean="0"/>
              <a:t>Meaningful</a:t>
            </a:r>
            <a:r>
              <a:rPr lang="en-US" sz="2400" b="0" dirty="0" smtClean="0"/>
              <a:t>: relevant to the objective</a:t>
            </a:r>
          </a:p>
          <a:p>
            <a:pPr marL="342900" indent="-342900">
              <a:buFont typeface="Arial"/>
              <a:buChar char="•"/>
            </a:pPr>
            <a:r>
              <a:rPr lang="en-US" sz="2400" b="0" i="1" dirty="0" smtClean="0"/>
              <a:t>Assumptions</a:t>
            </a:r>
            <a:r>
              <a:rPr lang="en-US" sz="2400" b="0" dirty="0" smtClean="0"/>
              <a:t>: implicit or explicit statements of fact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.g., ground </a:t>
            </a:r>
            <a:r>
              <a:rPr lang="en-US" dirty="0"/>
              <a:t>truth </a:t>
            </a:r>
            <a:r>
              <a:rPr lang="en-US" dirty="0" smtClean="0"/>
              <a:t>can be reproduced in </a:t>
            </a:r>
            <a:r>
              <a:rPr lang="en-US" dirty="0"/>
              <a:t>one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two ways:</a:t>
            </a:r>
            <a:r>
              <a:rPr lang="en-US" dirty="0"/>
              <a:t> </a:t>
            </a:r>
            <a:r>
              <a:rPr lang="en-US" dirty="0" smtClean="0"/>
              <a:t>chance or intelligence</a:t>
            </a:r>
            <a:r>
              <a:rPr lang="en-US" dirty="0"/>
              <a:t> </a:t>
            </a:r>
            <a:r>
              <a:rPr lang="en-US" dirty="0" smtClean="0"/>
              <a:t>about the task.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The design and analysis of experiments</a:t>
            </a:r>
            <a:br>
              <a:rPr lang="en-US" sz="2400" b="0" dirty="0" smtClean="0"/>
            </a:br>
            <a:r>
              <a:rPr lang="en-US" sz="2400" b="0" dirty="0" smtClean="0"/>
              <a:t>is absolutely necessary.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6651" y="4289292"/>
            <a:ext cx="1755907" cy="1167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015" y="5817865"/>
            <a:ext cx="785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dirty="0"/>
              <a:t>. A. Bailey, </a:t>
            </a:r>
            <a:r>
              <a:rPr lang="en-US" u="sng" dirty="0"/>
              <a:t>Design of comparative experiments</a:t>
            </a:r>
            <a:r>
              <a:rPr lang="en-US" dirty="0"/>
              <a:t>. </a:t>
            </a:r>
            <a:r>
              <a:rPr lang="en-US" dirty="0" smtClean="0"/>
              <a:t>Cambridge </a:t>
            </a:r>
            <a:r>
              <a:rPr lang="en-US" dirty="0"/>
              <a:t>University Press, 2008.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5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22" y="152718"/>
            <a:ext cx="8559353" cy="137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third,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Identify </a:t>
            </a:r>
            <a:r>
              <a:rPr lang="en-US" dirty="0" smtClean="0"/>
              <a:t>causes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6044"/>
            <a:ext cx="8318976" cy="5011955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dirty="0"/>
              <a:t>Do not </a:t>
            </a:r>
            <a:r>
              <a:rPr lang="en-US" sz="2400" b="0" dirty="0" err="1"/>
              <a:t>anthropomorphise</a:t>
            </a:r>
            <a:r>
              <a:rPr lang="en-US" sz="2400" b="0" dirty="0"/>
              <a:t> </a:t>
            </a:r>
            <a:r>
              <a:rPr lang="en-US" sz="2400" b="0" dirty="0" smtClean="0"/>
              <a:t>a system.</a:t>
            </a:r>
            <a:endParaRPr lang="en-US" sz="2400" b="0" dirty="0"/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Be suspicious of the  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r>
              <a:rPr lang="en-US" sz="2400" b="0" dirty="0" smtClean="0"/>
              <a:t>appearance of </a:t>
            </a:r>
            <a:br>
              <a:rPr lang="en-US" sz="2400" b="0" dirty="0" smtClean="0"/>
            </a:br>
            <a:r>
              <a:rPr lang="en-US" sz="2400" b="0" dirty="0" smtClean="0"/>
              <a:t>“intelligence.”</a:t>
            </a:r>
            <a:endParaRPr lang="en-US" sz="2400" b="0" dirty="0"/>
          </a:p>
          <a:p>
            <a:pPr marL="342900" indent="-342900">
              <a:buFont typeface="Arial"/>
              <a:buChar char="•"/>
            </a:pPr>
            <a:r>
              <a:rPr lang="en-US" sz="2400" b="0" dirty="0" smtClean="0"/>
              <a:t>Actively </a:t>
            </a:r>
            <a:r>
              <a:rPr lang="en-US" sz="2400" b="0" dirty="0"/>
              <a:t>try to defeat your “intelligent” system. 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Actively try to defeat the “intelligent” systems of others</a:t>
            </a:r>
            <a:r>
              <a:rPr lang="en-US" sz="2400" b="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/>
              <a:t>Identify the reasons behind the outcomes of an evaluation to find the limitations of a system in the real world, problems with the evaluation, problems with the problem, and ways of improving them </a:t>
            </a:r>
            <a:r>
              <a:rPr lang="en-US" sz="2400" i="1" dirty="0" smtClean="0"/>
              <a:t>all</a:t>
            </a:r>
            <a:r>
              <a:rPr lang="en-US" sz="2400" i="1" dirty="0" smtClean="0"/>
              <a:t>.</a:t>
            </a:r>
            <a:endParaRPr lang="en-US" sz="2400" i="1" dirty="0"/>
          </a:p>
        </p:txBody>
      </p:sp>
      <p:pic>
        <p:nvPicPr>
          <p:cNvPr id="6" name="Picture 5" descr="mlp_rlu_av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8" y="0"/>
            <a:ext cx="3054092" cy="2939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887" y="2391258"/>
            <a:ext cx="1755907" cy="11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93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22" y="152718"/>
            <a:ext cx="8559353" cy="84673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Fourth, </a:t>
            </a:r>
            <a:r>
              <a:rPr lang="en-US" dirty="0" smtClean="0">
                <a:solidFill>
                  <a:srgbClr val="D1282E"/>
                </a:solidFill>
              </a:rPr>
              <a:t>N.A.L.B.</a:t>
            </a:r>
            <a:endParaRPr lang="en-US" dirty="0">
              <a:solidFill>
                <a:srgbClr val="D1282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4067"/>
            <a:ext cx="8318976" cy="5693933"/>
          </a:xfrm>
        </p:spPr>
        <p:txBody>
          <a:bodyPr>
            <a:normAutofit/>
          </a:bodyPr>
          <a:lstStyle/>
          <a:p>
            <a:pPr algn="ctr"/>
            <a:r>
              <a:rPr lang="en-US" b="1" i="1" dirty="0" smtClean="0"/>
              <a:t>Progress is harmed when too much weight is given to precise numbers that actually mean nothing with respect to the goal.</a:t>
            </a:r>
          </a:p>
        </p:txBody>
      </p:sp>
      <p:pic>
        <p:nvPicPr>
          <p:cNvPr id="4" name="Picture 3" descr="NAL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9" y="1999518"/>
            <a:ext cx="7391927" cy="48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0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228600"/>
            <a:ext cx="8510415" cy="4897997"/>
          </a:xfrm>
        </p:spPr>
        <p:txBody>
          <a:bodyPr/>
          <a:lstStyle/>
          <a:p>
            <a:pPr algn="r"/>
            <a:r>
              <a:rPr lang="en-US" sz="6000" dirty="0"/>
              <a:t>Thank </a:t>
            </a:r>
            <a:r>
              <a:rPr lang="en-US" sz="12000" dirty="0"/>
              <a:t>you</a:t>
            </a:r>
            <a:endParaRPr lang="en-US" sz="12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814" y="5244180"/>
            <a:ext cx="8686801" cy="1269888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sz="2600" dirty="0"/>
              <a:t>Bob L. </a:t>
            </a:r>
            <a:r>
              <a:rPr lang="en-US" sz="2600" dirty="0" smtClean="0"/>
              <a:t>Sturm</a:t>
            </a:r>
          </a:p>
          <a:p>
            <a:pPr algn="r"/>
            <a:r>
              <a:rPr lang="en-US" dirty="0" smtClean="0">
                <a:solidFill>
                  <a:schemeClr val="tx1"/>
                </a:solidFill>
              </a:rPr>
              <a:t>School of electronic engineering and computer science</a:t>
            </a:r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sz="2600" dirty="0" smtClean="0"/>
              <a:t>Queen </a:t>
            </a:r>
            <a:r>
              <a:rPr lang="en-US" sz="2600" dirty="0" err="1" smtClean="0"/>
              <a:t>mary</a:t>
            </a:r>
            <a:r>
              <a:rPr lang="en-US" sz="2600" dirty="0" smtClean="0"/>
              <a:t> University of London</a:t>
            </a:r>
          </a:p>
        </p:txBody>
      </p:sp>
    </p:spTree>
    <p:extLst>
      <p:ext uri="{BB962C8B-B14F-4D97-AF65-F5344CB8AC3E}">
        <p14:creationId xmlns:p14="http://schemas.microsoft.com/office/powerpoint/2010/main" val="266323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95" y="4301408"/>
            <a:ext cx="2558986" cy="18257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106" y="-340982"/>
            <a:ext cx="9489417" cy="4987816"/>
          </a:xfrm>
        </p:spPr>
        <p:txBody>
          <a:bodyPr/>
          <a:lstStyle/>
          <a:p>
            <a:r>
              <a:rPr lang="en-US" sz="10000" dirty="0" smtClean="0">
                <a:solidFill>
                  <a:srgbClr val="D1282E"/>
                </a:solidFill>
              </a:rPr>
              <a:t>WHY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6000" dirty="0" smtClean="0"/>
              <a:t>be less </a:t>
            </a:r>
            <a:r>
              <a:rPr lang="en-US" sz="6500" i="1" dirty="0" smtClean="0"/>
              <a:t>suspicious </a:t>
            </a:r>
            <a:br>
              <a:rPr lang="en-US" sz="6500" i="1" dirty="0" smtClean="0"/>
            </a:br>
            <a:r>
              <a:rPr lang="en-US" sz="6500" i="1" dirty="0" smtClean="0"/>
              <a:t>of one</a:t>
            </a:r>
            <a:endParaRPr lang="en-US" sz="18000" dirty="0">
              <a:solidFill>
                <a:schemeClr val="tx2"/>
              </a:solidFill>
            </a:endParaRPr>
          </a:p>
        </p:txBody>
      </p:sp>
      <p:pic>
        <p:nvPicPr>
          <p:cNvPr id="5" name="Picture 4" descr="article-2153314-1365F983000005DC-141_634x47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721" y="4987816"/>
            <a:ext cx="2269710" cy="1714812"/>
          </a:xfrm>
          <a:prstGeom prst="rect">
            <a:avLst/>
          </a:prstGeom>
        </p:spPr>
      </p:pic>
      <p:pic>
        <p:nvPicPr>
          <p:cNvPr id="7" name="Picture 6" descr="SKM_C454e15022414211 co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6" y="4260176"/>
            <a:ext cx="4204931" cy="936968"/>
          </a:xfrm>
          <a:prstGeom prst="rect">
            <a:avLst/>
          </a:prstGeom>
        </p:spPr>
      </p:pic>
      <p:pic>
        <p:nvPicPr>
          <p:cNvPr id="6" name="Picture 5" descr="cleverhansbod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999" y="5057937"/>
            <a:ext cx="1714813" cy="17148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9994" y="-327332"/>
            <a:ext cx="25346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rgbClr val="D1282E"/>
                </a:solidFill>
                <a:latin typeface="+mj-lt"/>
              </a:rPr>
              <a:t>?</a:t>
            </a:r>
            <a:endParaRPr lang="en-US" sz="30000" dirty="0">
              <a:solidFill>
                <a:srgbClr val="D1282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14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01160"/>
            <a:ext cx="8686801" cy="5765878"/>
          </a:xfrm>
        </p:spPr>
        <p:txBody>
          <a:bodyPr/>
          <a:lstStyle/>
          <a:p>
            <a:r>
              <a:rPr lang="en-US" sz="10000" dirty="0" smtClean="0">
                <a:solidFill>
                  <a:srgbClr val="D1282E"/>
                </a:solidFill>
              </a:rPr>
              <a:t>WHY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is that </a:t>
            </a:r>
            <a:r>
              <a:rPr lang="en-US" i="1" dirty="0" smtClean="0"/>
              <a:t>important</a:t>
            </a:r>
            <a:endParaRPr lang="en-US" sz="15000" dirty="0">
              <a:solidFill>
                <a:srgbClr val="D1282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49994" y="-327332"/>
            <a:ext cx="253469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rgbClr val="D1282E"/>
                </a:solidFill>
                <a:latin typeface="+mj-lt"/>
              </a:rPr>
              <a:t>?</a:t>
            </a:r>
            <a:endParaRPr lang="en-US" sz="30000" dirty="0">
              <a:solidFill>
                <a:srgbClr val="D1282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310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21250" cy="811459"/>
          </a:xfrm>
        </p:spPr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>
                <a:solidFill>
                  <a:schemeClr val="tx1"/>
                </a:solidFill>
              </a:rPr>
              <a:t>do we want to do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70002"/>
            <a:ext cx="8173819" cy="4679906"/>
          </a:xfrm>
        </p:spPr>
        <p:txBody>
          <a:bodyPr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onnect </a:t>
            </a:r>
            <a:r>
              <a:rPr lang="en-US" dirty="0">
                <a:solidFill>
                  <a:schemeClr val="tx2"/>
                </a:solidFill>
              </a:rPr>
              <a:t>users</a:t>
            </a:r>
            <a:r>
              <a:rPr lang="en-US" dirty="0"/>
              <a:t> with </a:t>
            </a:r>
            <a:r>
              <a:rPr lang="en-US" dirty="0" smtClean="0">
                <a:solidFill>
                  <a:srgbClr val="D1282E"/>
                </a:solidFill>
              </a:rPr>
              <a:t>music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D1282E"/>
                </a:solidFill>
              </a:rPr>
              <a:t>information</a:t>
            </a:r>
            <a:r>
              <a:rPr lang="en-US" dirty="0" smtClean="0"/>
              <a:t> </a:t>
            </a:r>
            <a:r>
              <a:rPr lang="en-US" dirty="0"/>
              <a:t>about </a:t>
            </a:r>
            <a:r>
              <a:rPr lang="en-US" dirty="0" smtClean="0"/>
              <a:t>music</a:t>
            </a:r>
          </a:p>
          <a:p>
            <a:pPr algn="ctr"/>
            <a:r>
              <a:rPr lang="en-US" dirty="0" smtClean="0"/>
              <a:t>Help users </a:t>
            </a:r>
            <a:r>
              <a:rPr lang="en-US" dirty="0" smtClean="0">
                <a:solidFill>
                  <a:schemeClr val="tx2"/>
                </a:solidFill>
              </a:rPr>
              <a:t>make</a:t>
            </a:r>
            <a:r>
              <a:rPr lang="en-US" dirty="0" smtClean="0"/>
              <a:t> music </a:t>
            </a:r>
            <a:r>
              <a:rPr lang="en-US" dirty="0"/>
              <a:t>and information about </a:t>
            </a:r>
            <a:r>
              <a:rPr lang="en-US" dirty="0" smtClean="0"/>
              <a:t>music</a:t>
            </a:r>
          </a:p>
          <a:p>
            <a:pPr algn="ctr"/>
            <a:r>
              <a:rPr lang="en-US" dirty="0" smtClean="0"/>
              <a:t>Develop new technologies and </a:t>
            </a:r>
            <a:r>
              <a:rPr lang="en-US" dirty="0" smtClean="0">
                <a:solidFill>
                  <a:schemeClr val="tx2"/>
                </a:solidFill>
              </a:rPr>
              <a:t>show that </a:t>
            </a:r>
            <a:r>
              <a:rPr lang="en-US" dirty="0" smtClean="0"/>
              <a:t>they contribute</a:t>
            </a:r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3" y="2275688"/>
            <a:ext cx="2959183" cy="2959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38" y="2377061"/>
            <a:ext cx="4279689" cy="2853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81589" y="5329586"/>
            <a:ext cx="47167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Michael </a:t>
            </a:r>
            <a:r>
              <a:rPr lang="en-US" sz="1600" dirty="0" err="1" smtClean="0"/>
              <a:t>Tompsett</a:t>
            </a:r>
            <a:r>
              <a:rPr lang="en-US" sz="1600" dirty="0" smtClean="0"/>
              <a:t>, </a:t>
            </a:r>
            <a:r>
              <a:rPr lang="en-US" sz="1600" i="1" dirty="0" smtClean="0"/>
              <a:t>Musical </a:t>
            </a:r>
            <a:r>
              <a:rPr lang="en-US" sz="1600" i="1" dirty="0"/>
              <a:t>Instruments Map Of The World </a:t>
            </a:r>
            <a:r>
              <a:rPr lang="en-US" sz="1600" i="1" dirty="0" smtClean="0"/>
              <a:t>Map</a:t>
            </a:r>
            <a:r>
              <a:rPr lang="en-US" sz="1600" dirty="0" smtClean="0"/>
              <a:t> (</a:t>
            </a:r>
            <a:r>
              <a:rPr lang="en-US" sz="1600" dirty="0" smtClean="0">
                <a:hlinkClick r:id="rId4"/>
              </a:rPr>
              <a:t>http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fineartamerica.com</a:t>
            </a:r>
            <a:r>
              <a:rPr lang="en-US" sz="1600" dirty="0" smtClean="0"/>
              <a:t>)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3567256" y="3397026"/>
            <a:ext cx="1228665" cy="526545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2"/>
          </a:solidFill>
          <a:ln>
            <a:solidFill>
              <a:srgbClr val="7A7A7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962" y="5073496"/>
            <a:ext cx="3347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People, Scholars,</a:t>
            </a:r>
            <a:r>
              <a:rPr lang="en-US" dirty="0"/>
              <a:t> </a:t>
            </a:r>
            <a:r>
              <a:rPr lang="en-US" dirty="0" smtClean="0"/>
              <a:t>Musicians, Schools, </a:t>
            </a:r>
            <a:r>
              <a:rPr lang="en-US" dirty="0" err="1" smtClean="0"/>
              <a:t>Organisations</a:t>
            </a:r>
            <a:r>
              <a:rPr lang="en-US" dirty="0" smtClean="0"/>
              <a:t>, Archives, Rights holders, Businesses,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9609" y="6226793"/>
            <a:ext cx="852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</a:t>
            </a:r>
            <a:r>
              <a:rPr lang="en-US" sz="1400" dirty="0"/>
              <a:t>. Casey, R. </a:t>
            </a:r>
            <a:r>
              <a:rPr lang="en-US" sz="1400" dirty="0" err="1"/>
              <a:t>Veltkamp</a:t>
            </a:r>
            <a:r>
              <a:rPr lang="en-US" sz="1400" dirty="0"/>
              <a:t>, M. </a:t>
            </a:r>
            <a:r>
              <a:rPr lang="en-US" sz="1400" dirty="0" err="1"/>
              <a:t>Goto</a:t>
            </a:r>
            <a:r>
              <a:rPr lang="en-US" sz="1400" dirty="0"/>
              <a:t>, M. Leman, C. Rhodes, and M. Slaney, “Content-based music </a:t>
            </a:r>
            <a:r>
              <a:rPr lang="en-US" sz="1400" dirty="0" smtClean="0"/>
              <a:t>information </a:t>
            </a:r>
            <a:r>
              <a:rPr lang="en-US" sz="1400" dirty="0"/>
              <a:t>retrieval: Current directions and future challenges,” </a:t>
            </a:r>
            <a:r>
              <a:rPr lang="en-US" sz="1400" i="1" dirty="0"/>
              <a:t>Proc. IEEE</a:t>
            </a:r>
            <a:r>
              <a:rPr lang="en-US" sz="1400" dirty="0"/>
              <a:t>, vol. 96, pp. </a:t>
            </a:r>
            <a:r>
              <a:rPr lang="en-US" sz="1400" dirty="0" smtClean="0"/>
              <a:t>668-696</a:t>
            </a:r>
            <a:r>
              <a:rPr lang="en-US" sz="1400" dirty="0"/>
              <a:t>, Apr. 2008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182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>
                <a:solidFill>
                  <a:schemeClr val="tx1"/>
                </a:solidFill>
              </a:rPr>
              <a:t>do we want to do that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000" dirty="0" smtClean="0"/>
              <a:t>Music is </a:t>
            </a:r>
            <a:r>
              <a:rPr lang="en-US" sz="3000" dirty="0" smtClean="0">
                <a:solidFill>
                  <a:srgbClr val="D1282E"/>
                </a:solidFill>
              </a:rPr>
              <a:t>everywhere</a:t>
            </a:r>
            <a:r>
              <a:rPr lang="en-US" sz="3000" dirty="0" smtClean="0"/>
              <a:t>, and so is the need for music and information about music.</a:t>
            </a:r>
          </a:p>
          <a:p>
            <a:endParaRPr lang="en-US" i="1" dirty="0" smtClean="0"/>
          </a:p>
          <a:p>
            <a:r>
              <a:rPr lang="en-US" i="1" dirty="0" smtClean="0"/>
              <a:t>User scenario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400" i="1" dirty="0" smtClean="0"/>
              <a:t>(Scene: In a pub or gym or movie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What is this song?</a:t>
            </a:r>
            <a:br>
              <a:rPr lang="en-US" dirty="0" smtClean="0"/>
            </a:br>
            <a:r>
              <a:rPr lang="en-US" dirty="0" smtClean="0"/>
              <a:t>I want to buy it!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397" y="2989669"/>
            <a:ext cx="4974006" cy="37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30" y="4665937"/>
            <a:ext cx="3605567" cy="240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11454</TotalTime>
  <Words>1735</Words>
  <Application>Microsoft Macintosh PowerPoint</Application>
  <PresentationFormat>On-screen Show (4:3)</PresentationFormat>
  <Paragraphs>279</Paragraphs>
  <Slides>59</Slides>
  <Notes>1</Notes>
  <HiddenSlides>0</HiddenSlides>
  <MMClips>47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Essential</vt:lpstr>
      <vt:lpstr>Clever Hans, Clever Algorithms:  Are your machine  learnings learning  what you think? </vt:lpstr>
      <vt:lpstr>The horse hans</vt:lpstr>
      <vt:lpstr>The Dog Beau</vt:lpstr>
      <vt:lpstr>The Cat  chas</vt:lpstr>
      <vt:lpstr>The Music Listening machine XYZ</vt:lpstr>
      <vt:lpstr>WHY  be less suspicious  of one</vt:lpstr>
      <vt:lpstr>WHY is that important</vt:lpstr>
      <vt:lpstr>What do we want to do?</vt:lpstr>
      <vt:lpstr>Why do we want to do that?</vt:lpstr>
      <vt:lpstr>Why do we want to do that?</vt:lpstr>
      <vt:lpstr>Why do we want to do that?</vt:lpstr>
      <vt:lpstr>Why do we want to do that?</vt:lpstr>
      <vt:lpstr>how can we do  that</vt:lpstr>
      <vt:lpstr>How can we do that?</vt:lpstr>
      <vt:lpstr>How can we do that?</vt:lpstr>
      <vt:lpstr>An Apocryphal story?</vt:lpstr>
      <vt:lpstr>How can we do that?</vt:lpstr>
      <vt:lpstr>How can we do that?</vt:lpstr>
      <vt:lpstr>How can we do that?</vt:lpstr>
      <vt:lpstr>How can we do that?</vt:lpstr>
      <vt:lpstr>How can we do that?</vt:lpstr>
      <vt:lpstr>Simply,  WE must create machine music listening systems </vt:lpstr>
      <vt:lpstr>How’R we Doing</vt:lpstr>
      <vt:lpstr>Wonderful performAnce  is wonderful!</vt:lpstr>
      <vt:lpstr>One state of the art example system</vt:lpstr>
      <vt:lpstr>One state of the art example system</vt:lpstr>
      <vt:lpstr>One state of the art example system</vt:lpstr>
      <vt:lpstr>One state of the art example system</vt:lpstr>
      <vt:lpstr>Repetitive rhythmic patterns</vt:lpstr>
      <vt:lpstr>One state of the art example system</vt:lpstr>
      <vt:lpstr>What can we conclude?</vt:lpstr>
      <vt:lpstr>What can we conclude?</vt:lpstr>
      <vt:lpstr>Our state of the art example system</vt:lpstr>
      <vt:lpstr>Our state of the art example system</vt:lpstr>
      <vt:lpstr>What’s under  the hood</vt:lpstr>
      <vt:lpstr>A look under the hood System 1 (93.6%)</vt:lpstr>
      <vt:lpstr>A look under the hood System 2 (91.5%)</vt:lpstr>
      <vt:lpstr>System 2, so sensitive</vt:lpstr>
      <vt:lpstr>Confounding hurts</vt:lpstr>
      <vt:lpstr>Same music, Many classes</vt:lpstr>
      <vt:lpstr>A look under the hood System 3 (28.5%)</vt:lpstr>
      <vt:lpstr>We can conclude none of these !</vt:lpstr>
      <vt:lpstr>Meaningful Results?</vt:lpstr>
      <vt:lpstr>There are others</vt:lpstr>
      <vt:lpstr>So what if it is based on confounds?</vt:lpstr>
      <vt:lpstr>if I need 70% performance, then this will do.</vt:lpstr>
      <vt:lpstr>It won’t be 70% when the (fragile) confounds break.</vt:lpstr>
      <vt:lpstr>What do we want to do?</vt:lpstr>
      <vt:lpstr>Wait. What’s that about the horse again</vt:lpstr>
      <vt:lpstr>Can clever hans add  two numbers?</vt:lpstr>
      <vt:lpstr>Hans’s magic revealed!</vt:lpstr>
      <vt:lpstr>Classification accuracy is not enough!!</vt:lpstr>
      <vt:lpstr>PowerPoint Presentation</vt:lpstr>
      <vt:lpstr>Whatare  some ways forward</vt:lpstr>
      <vt:lpstr>First,  Define the objective</vt:lpstr>
      <vt:lpstr>second,  evaluate to the objective</vt:lpstr>
      <vt:lpstr>third,  Identify causes</vt:lpstr>
      <vt:lpstr>Fourth, N.A.L.B.</vt:lpstr>
      <vt:lpstr>Thank you</vt:lpstr>
    </vt:vector>
  </TitlesOfParts>
  <Company>Aalborg Universitet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</dc:title>
  <dc:creator>Bob Sturm</dc:creator>
  <cp:lastModifiedBy>Bob Sturm</cp:lastModifiedBy>
  <cp:revision>522</cp:revision>
  <cp:lastPrinted>2013-07-25T17:50:00Z</cp:lastPrinted>
  <dcterms:created xsi:type="dcterms:W3CDTF">2013-03-14T09:37:05Z</dcterms:created>
  <dcterms:modified xsi:type="dcterms:W3CDTF">2015-05-12T10:34:34Z</dcterms:modified>
</cp:coreProperties>
</file>